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1"/>
    <p:sldMasterId id="2147483706" r:id="rId2"/>
    <p:sldMasterId id="2147483712" r:id="rId3"/>
    <p:sldMasterId id="2147483724" r:id="rId4"/>
  </p:sldMasterIdLst>
  <p:notesMasterIdLst>
    <p:notesMasterId r:id="rId29"/>
  </p:notesMasterIdLst>
  <p:handoutMasterIdLst>
    <p:handoutMasterId r:id="rId30"/>
  </p:handoutMasterIdLst>
  <p:sldIdLst>
    <p:sldId id="257" r:id="rId5"/>
    <p:sldId id="256" r:id="rId6"/>
    <p:sldId id="258" r:id="rId7"/>
    <p:sldId id="426" r:id="rId8"/>
    <p:sldId id="455" r:id="rId9"/>
    <p:sldId id="260" r:id="rId10"/>
    <p:sldId id="456" r:id="rId11"/>
    <p:sldId id="457" r:id="rId12"/>
    <p:sldId id="458" r:id="rId13"/>
    <p:sldId id="459" r:id="rId14"/>
    <p:sldId id="460" r:id="rId15"/>
    <p:sldId id="462" r:id="rId16"/>
    <p:sldId id="468" r:id="rId17"/>
    <p:sldId id="463" r:id="rId18"/>
    <p:sldId id="461" r:id="rId19"/>
    <p:sldId id="464" r:id="rId20"/>
    <p:sldId id="465" r:id="rId21"/>
    <p:sldId id="466" r:id="rId22"/>
    <p:sldId id="467" r:id="rId23"/>
    <p:sldId id="469" r:id="rId24"/>
    <p:sldId id="470" r:id="rId25"/>
    <p:sldId id="471" r:id="rId26"/>
    <p:sldId id="472" r:id="rId27"/>
    <p:sldId id="25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 userDrawn="1">
          <p15:clr>
            <a:srgbClr val="F26B43"/>
          </p15:clr>
        </p15:guide>
        <p15:guide id="3" orient="horz" pos="4056" userDrawn="1">
          <p15:clr>
            <a:srgbClr val="F26B43"/>
          </p15:clr>
        </p15:guide>
        <p15:guide id="4" orient="horz" pos="1488" userDrawn="1">
          <p15:clr>
            <a:srgbClr val="A4A3A4"/>
          </p15:clr>
        </p15:guide>
        <p15:guide id="5" pos="3817" userDrawn="1">
          <p15:clr>
            <a:srgbClr val="A4A3A4"/>
          </p15:clr>
        </p15:guide>
        <p15:guide id="6" pos="7416" userDrawn="1">
          <p15:clr>
            <a:srgbClr val="F26B43"/>
          </p15:clr>
        </p15:guide>
        <p15:guide id="7" orient="horz" pos="312" userDrawn="1">
          <p15:clr>
            <a:srgbClr val="F26B43"/>
          </p15:clr>
        </p15:guide>
        <p15:guide id="8" orient="horz" pos="2160" userDrawn="1">
          <p15:clr>
            <a:srgbClr val="A4A3A4"/>
          </p15:clr>
        </p15:guide>
        <p15:guide id="9" orient="horz" pos="23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5896"/>
    <a:srgbClr val="7C6560"/>
    <a:srgbClr val="29282D"/>
    <a:srgbClr val="E288B6"/>
    <a:srgbClr val="D75078"/>
    <a:srgbClr val="B38F6A"/>
    <a:srgbClr val="6667AB"/>
    <a:srgbClr val="BBBBBB"/>
    <a:srgbClr val="B9B9B9"/>
    <a:srgbClr val="85A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3"/>
    <p:restoredTop sz="87619"/>
  </p:normalViewPr>
  <p:slideViewPr>
    <p:cSldViewPr snapToGrid="0">
      <p:cViewPr varScale="1">
        <p:scale>
          <a:sx n="111" d="100"/>
          <a:sy n="111" d="100"/>
        </p:scale>
        <p:origin x="1184" y="208"/>
      </p:cViewPr>
      <p:guideLst>
        <p:guide orient="horz" pos="3672"/>
        <p:guide pos="288"/>
        <p:guide orient="horz" pos="4056"/>
        <p:guide orient="horz" pos="1488"/>
        <p:guide pos="3817"/>
        <p:guide pos="7416"/>
        <p:guide orient="horz" pos="312"/>
        <p:guide orient="horz" pos="2160"/>
        <p:guide orient="horz" pos="23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640" y="-6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440B4-626E-4F3C-BAEA-93BE989AF4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53A5570-8E4E-4AA9-B246-5A27A383B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4A69E4-EFBB-4687-8058-A94EE1B5781B}" type="datetimeFigureOut">
              <a:rPr lang="en-US" smtClean="0"/>
              <a:t>1/16/23</a:t>
            </a:fld>
            <a:endParaRPr lang="en-US" dirty="0"/>
          </a:p>
        </p:txBody>
      </p:sp>
      <p:sp>
        <p:nvSpPr>
          <p:cNvPr id="4" name="Footer Placeholder 3">
            <a:extLst>
              <a:ext uri="{FF2B5EF4-FFF2-40B4-BE49-F238E27FC236}">
                <a16:creationId xmlns:a16="http://schemas.microsoft.com/office/drawing/2014/main" id="{D50D364A-9468-466A-ACCD-ABB3762BE8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E9EF394-4AD6-48D1-9C4C-1B3D44BBF5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004FE7-BA7C-4FF4-9756-C6A1F2BCA37F}" type="slidenum">
              <a:rPr lang="en-US" smtClean="0"/>
              <a:t>‹#›</a:t>
            </a:fld>
            <a:endParaRPr lang="en-US" dirty="0"/>
          </a:p>
        </p:txBody>
      </p:sp>
    </p:spTree>
    <p:extLst>
      <p:ext uri="{BB962C8B-B14F-4D97-AF65-F5344CB8AC3E}">
        <p14:creationId xmlns:p14="http://schemas.microsoft.com/office/powerpoint/2010/main" val="2097717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546B2-EB9C-4E9C-8793-C25F32D58B9A}" type="datetimeFigureOut">
              <a:rPr lang="en-US" smtClean="0"/>
              <a:t>1/16/23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3F1C3-4FA3-4491-97F4-43CA9C8BDFDF}" type="slidenum">
              <a:rPr lang="en-US" smtClean="0"/>
              <a:t>‹#›</a:t>
            </a:fld>
            <a:endParaRPr lang="en-US" dirty="0"/>
          </a:p>
        </p:txBody>
      </p:sp>
    </p:spTree>
    <p:extLst>
      <p:ext uri="{BB962C8B-B14F-4D97-AF65-F5344CB8AC3E}">
        <p14:creationId xmlns:p14="http://schemas.microsoft.com/office/powerpoint/2010/main" val="379634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 means uptime requirements and if database is available to users. It means that in case of any outage, the service is handled by another node that takes action without any user noticing.  Give some examples. </a:t>
            </a:r>
          </a:p>
          <a:p>
            <a:r>
              <a:rPr lang="en-US" dirty="0"/>
              <a:t>HA and DR should complement each other</a:t>
            </a:r>
          </a:p>
          <a:p>
            <a:r>
              <a:rPr lang="en-US" dirty="0"/>
              <a:t>HA is measured in 9s 99,999% is 5 minutes in a year, 99.99% is 52 minutes, 99.9% is 9 hours</a:t>
            </a:r>
          </a:p>
          <a:p>
            <a:endParaRPr lang="en-US" dirty="0"/>
          </a:p>
          <a:p>
            <a:r>
              <a:rPr lang="en-US" dirty="0"/>
              <a:t>DR means the ability to recover from disaster. Recovery Point Objective means how much data can be lost in case of a disaster. RPO must consider which data can be lost. Recovery Time Objective is the time the data can be unavailable in case of a disaster. RTO must be a sum of reinstalling, updates, restoring, rebuild and process any data.</a:t>
            </a:r>
          </a:p>
          <a:p>
            <a:r>
              <a:rPr lang="en-US" dirty="0"/>
              <a:t>RPO and RTO are strategic to calculate risks and ensure safety margins to recover systems and data. Clear and detailed plans must be in place to protect and recover systems after a disruptive event like a flood or fire</a:t>
            </a:r>
          </a:p>
          <a:p>
            <a:endParaRPr lang="en-US" dirty="0"/>
          </a:p>
          <a:p>
            <a:r>
              <a:rPr lang="en-US" dirty="0"/>
              <a:t>Main goal is recovery and continuity of businesses</a:t>
            </a:r>
          </a:p>
          <a:p>
            <a:endParaRPr lang="en-US" dirty="0"/>
          </a:p>
          <a:p>
            <a:r>
              <a:rPr lang="en-US" dirty="0"/>
              <a:t>If you only have one datacenter, it means that the best you can do it having backups stored outside the datacenter</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6</a:t>
            </a:fld>
            <a:endParaRPr lang="en-US" dirty="0"/>
          </a:p>
        </p:txBody>
      </p:sp>
    </p:spTree>
    <p:extLst>
      <p:ext uri="{BB962C8B-B14F-4D97-AF65-F5344CB8AC3E}">
        <p14:creationId xmlns:p14="http://schemas.microsoft.com/office/powerpoint/2010/main" val="3790959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Atomic – It cannot be divided. It is a matter of COMMIT or ROLLBACK</a:t>
            </a:r>
          </a:p>
          <a:p>
            <a:r>
              <a:rPr lang="en-US" dirty="0"/>
              <a:t>Consistent – Data should be consistent before the transaction and must be consistent, following the rules, after the transaction finishes.</a:t>
            </a:r>
          </a:p>
          <a:p>
            <a:r>
              <a:rPr lang="en-US" dirty="0"/>
              <a:t>Isolated – Every transaction must be isolated from each other and do not affect any other transactions running at the same time</a:t>
            </a:r>
          </a:p>
          <a:p>
            <a:r>
              <a:rPr lang="en-US" dirty="0"/>
              <a:t>Durable – Transaction must be durable. Must survive after any outage or crash</a:t>
            </a:r>
          </a:p>
        </p:txBody>
      </p:sp>
      <p:sp>
        <p:nvSpPr>
          <p:cNvPr id="4" name="Slide Number Placeholder 3"/>
          <p:cNvSpPr>
            <a:spLocks noGrp="1"/>
          </p:cNvSpPr>
          <p:nvPr>
            <p:ph type="sldNum" sz="quarter" idx="5"/>
          </p:nvPr>
        </p:nvSpPr>
        <p:spPr/>
        <p:txBody>
          <a:bodyPr/>
          <a:lstStyle/>
          <a:p>
            <a:fld id="{6B83F1C3-4FA3-4491-97F4-43CA9C8BDFDF}" type="slidenum">
              <a:rPr lang="en-US" smtClean="0"/>
              <a:t>8</a:t>
            </a:fld>
            <a:endParaRPr lang="en-US" dirty="0"/>
          </a:p>
        </p:txBody>
      </p:sp>
    </p:spTree>
    <p:extLst>
      <p:ext uri="{BB962C8B-B14F-4D97-AF65-F5344CB8AC3E}">
        <p14:creationId xmlns:p14="http://schemas.microsoft.com/office/powerpoint/2010/main" val="336146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Atomic – It cannot be divided. It is a matter of COMMIT or ROLLBACK</a:t>
            </a:r>
          </a:p>
          <a:p>
            <a:r>
              <a:rPr lang="en-US" dirty="0"/>
              <a:t>Consistent – Data should be consistent before the transaction and must be consistent, following the rules, after the transaction finishes.</a:t>
            </a:r>
          </a:p>
          <a:p>
            <a:r>
              <a:rPr lang="en-US" dirty="0"/>
              <a:t>Isolated – Every transaction must be isolated from each other and do not affect any other transactions running at the same time</a:t>
            </a:r>
          </a:p>
          <a:p>
            <a:r>
              <a:rPr lang="en-US" dirty="0"/>
              <a:t>Durable – Transaction must be durable. Must survive after any outage or crash</a:t>
            </a:r>
          </a:p>
        </p:txBody>
      </p:sp>
      <p:sp>
        <p:nvSpPr>
          <p:cNvPr id="4" name="Slide Number Placeholder 3"/>
          <p:cNvSpPr>
            <a:spLocks noGrp="1"/>
          </p:cNvSpPr>
          <p:nvPr>
            <p:ph type="sldNum" sz="quarter" idx="5"/>
          </p:nvPr>
        </p:nvSpPr>
        <p:spPr/>
        <p:txBody>
          <a:bodyPr/>
          <a:lstStyle/>
          <a:p>
            <a:fld id="{6B83F1C3-4FA3-4491-97F4-43CA9C8BDFDF}" type="slidenum">
              <a:rPr lang="en-US" smtClean="0"/>
              <a:t>9</a:t>
            </a:fld>
            <a:endParaRPr lang="en-US" dirty="0"/>
          </a:p>
        </p:txBody>
      </p:sp>
    </p:spTree>
    <p:extLst>
      <p:ext uri="{BB962C8B-B14F-4D97-AF65-F5344CB8AC3E}">
        <p14:creationId xmlns:p14="http://schemas.microsoft.com/office/powerpoint/2010/main" val="49603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10</a:t>
            </a:fld>
            <a:endParaRPr lang="en-US" dirty="0"/>
          </a:p>
        </p:txBody>
      </p:sp>
    </p:spTree>
    <p:extLst>
      <p:ext uri="{BB962C8B-B14F-4D97-AF65-F5344CB8AC3E}">
        <p14:creationId xmlns:p14="http://schemas.microsoft.com/office/powerpoint/2010/main" val="167560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11</a:t>
            </a:fld>
            <a:endParaRPr lang="en-US" dirty="0"/>
          </a:p>
        </p:txBody>
      </p:sp>
    </p:spTree>
    <p:extLst>
      <p:ext uri="{BB962C8B-B14F-4D97-AF65-F5344CB8AC3E}">
        <p14:creationId xmlns:p14="http://schemas.microsoft.com/office/powerpoint/2010/main" val="46007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12</a:t>
            </a:fld>
            <a:endParaRPr lang="en-US" dirty="0"/>
          </a:p>
        </p:txBody>
      </p:sp>
    </p:spTree>
    <p:extLst>
      <p:ext uri="{BB962C8B-B14F-4D97-AF65-F5344CB8AC3E}">
        <p14:creationId xmlns:p14="http://schemas.microsoft.com/office/powerpoint/2010/main" val="1232642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13</a:t>
            </a:fld>
            <a:endParaRPr lang="en-US" dirty="0"/>
          </a:p>
        </p:txBody>
      </p:sp>
    </p:spTree>
    <p:extLst>
      <p:ext uri="{BB962C8B-B14F-4D97-AF65-F5344CB8AC3E}">
        <p14:creationId xmlns:p14="http://schemas.microsoft.com/office/powerpoint/2010/main" val="90040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14</a:t>
            </a:fld>
            <a:endParaRPr lang="en-US" dirty="0"/>
          </a:p>
        </p:txBody>
      </p:sp>
    </p:spTree>
    <p:extLst>
      <p:ext uri="{BB962C8B-B14F-4D97-AF65-F5344CB8AC3E}">
        <p14:creationId xmlns:p14="http://schemas.microsoft.com/office/powerpoint/2010/main" val="3767432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15</a:t>
            </a:fld>
            <a:endParaRPr lang="en-US" dirty="0"/>
          </a:p>
        </p:txBody>
      </p:sp>
    </p:spTree>
    <p:extLst>
      <p:ext uri="{BB962C8B-B14F-4D97-AF65-F5344CB8AC3E}">
        <p14:creationId xmlns:p14="http://schemas.microsoft.com/office/powerpoint/2010/main" val="3752612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16</a:t>
            </a:fld>
            <a:endParaRPr lang="en-US" dirty="0"/>
          </a:p>
        </p:txBody>
      </p:sp>
    </p:spTree>
    <p:extLst>
      <p:ext uri="{BB962C8B-B14F-4D97-AF65-F5344CB8AC3E}">
        <p14:creationId xmlns:p14="http://schemas.microsoft.com/office/powerpoint/2010/main" val="2805750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17</a:t>
            </a:fld>
            <a:endParaRPr lang="en-US" dirty="0"/>
          </a:p>
        </p:txBody>
      </p:sp>
    </p:spTree>
    <p:extLst>
      <p:ext uri="{BB962C8B-B14F-4D97-AF65-F5344CB8AC3E}">
        <p14:creationId xmlns:p14="http://schemas.microsoft.com/office/powerpoint/2010/main" val="91524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18</a:t>
            </a:fld>
            <a:endParaRPr lang="en-US" dirty="0"/>
          </a:p>
        </p:txBody>
      </p:sp>
    </p:spTree>
    <p:extLst>
      <p:ext uri="{BB962C8B-B14F-4D97-AF65-F5344CB8AC3E}">
        <p14:creationId xmlns:p14="http://schemas.microsoft.com/office/powerpoint/2010/main" val="2937725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19</a:t>
            </a:fld>
            <a:endParaRPr lang="en-US" dirty="0"/>
          </a:p>
        </p:txBody>
      </p:sp>
    </p:spTree>
    <p:extLst>
      <p:ext uri="{BB962C8B-B14F-4D97-AF65-F5344CB8AC3E}">
        <p14:creationId xmlns:p14="http://schemas.microsoft.com/office/powerpoint/2010/main" val="688029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20</a:t>
            </a:fld>
            <a:endParaRPr lang="en-US" dirty="0"/>
          </a:p>
        </p:txBody>
      </p:sp>
    </p:spTree>
    <p:extLst>
      <p:ext uri="{BB962C8B-B14F-4D97-AF65-F5344CB8AC3E}">
        <p14:creationId xmlns:p14="http://schemas.microsoft.com/office/powerpoint/2010/main" val="4146170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21</a:t>
            </a:fld>
            <a:endParaRPr lang="en-US" dirty="0"/>
          </a:p>
        </p:txBody>
      </p:sp>
    </p:spTree>
    <p:extLst>
      <p:ext uri="{BB962C8B-B14F-4D97-AF65-F5344CB8AC3E}">
        <p14:creationId xmlns:p14="http://schemas.microsoft.com/office/powerpoint/2010/main" val="508150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22</a:t>
            </a:fld>
            <a:endParaRPr lang="en-US" dirty="0"/>
          </a:p>
        </p:txBody>
      </p:sp>
    </p:spTree>
    <p:extLst>
      <p:ext uri="{BB962C8B-B14F-4D97-AF65-F5344CB8AC3E}">
        <p14:creationId xmlns:p14="http://schemas.microsoft.com/office/powerpoint/2010/main" val="1404610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65000"/>
              <a:lumOff val="35000"/>
            </a:schemeClr>
          </a:solidFill>
        </p:spPr>
        <p:txBody>
          <a:bodyPr anchor="ctr"/>
          <a:lstStyle>
            <a:lvl1pPr marL="0" indent="0" algn="ct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200" y="4517136"/>
            <a:ext cx="6581554" cy="1371600"/>
          </a:xfrm>
        </p:spPr>
        <p:txBody>
          <a:bodyPr>
            <a:normAutofit/>
          </a:bodyPr>
          <a:lstStyle>
            <a:lvl1pPr>
              <a:lnSpc>
                <a:spcPts val="4600"/>
              </a:lnSpc>
              <a:defRPr sz="3600"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50242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anchor="ctr"/>
          <a:lstStyle>
            <a:lvl1pPr marL="0" indent="0">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a:r>
              <a:rPr lang="en-US"/>
              <a:t>Click to text</a:t>
            </a:r>
          </a:p>
        </p:txBody>
      </p:sp>
    </p:spTree>
    <p:extLst>
      <p:ext uri="{BB962C8B-B14F-4D97-AF65-F5344CB8AC3E}">
        <p14:creationId xmlns:p14="http://schemas.microsoft.com/office/powerpoint/2010/main" val="198059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lette Balance ac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cap="all" baseline="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901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mersive palette Balancing Act">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869985-B973-4011-9FA2-83D7EBB2EA53}"/>
              </a:ext>
            </a:extLst>
          </p:cNvPr>
          <p:cNvSpPr/>
          <p:nvPr userDrawn="1"/>
        </p:nvSpPr>
        <p:spPr>
          <a:xfrm>
            <a:off x="0" y="2400300"/>
            <a:ext cx="42672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99032"/>
            <a:ext cx="3619501" cy="877824"/>
          </a:xfrm>
        </p:spPr>
        <p:txBody>
          <a:bodyPr/>
          <a:lstStyle>
            <a:lvl1pPr>
              <a:defRPr cap="all" baseline="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254500" y="0"/>
            <a:ext cx="7480300" cy="6858000"/>
          </a:xfrm>
          <a:prstGeom prst="rect">
            <a:avLst/>
          </a:prstGeom>
        </p:spPr>
        <p:txBody>
          <a:bodyPr anchor="ctr"/>
          <a:lstStyle>
            <a:lvl1pPr marL="0" indent="0" algn="ctr">
              <a:buNone/>
              <a:defRPr>
                <a:solidFill>
                  <a:schemeClr val="bg1"/>
                </a:solidFill>
              </a:defRPr>
            </a:lvl1pPr>
          </a:lstStyle>
          <a:p>
            <a:endParaRPr lang="en-US" dirty="0"/>
          </a:p>
        </p:txBody>
      </p:sp>
      <p:sp>
        <p:nvSpPr>
          <p:cNvPr id="8" name="Rectangle 7">
            <a:extLst>
              <a:ext uri="{FF2B5EF4-FFF2-40B4-BE49-F238E27FC236}">
                <a16:creationId xmlns:a16="http://schemas.microsoft.com/office/drawing/2014/main" id="{E75D44F0-DADD-4DCC-82EC-FDB3E9878AA9}"/>
              </a:ext>
            </a:extLst>
          </p:cNvPr>
          <p:cNvSpPr/>
          <p:nvPr userDrawn="1"/>
        </p:nvSpPr>
        <p:spPr>
          <a:xfrm>
            <a:off x="11734800" y="4445000"/>
            <a:ext cx="4572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8CFE2C9-8B6E-4DDA-A5EA-04581F7629F0}"/>
              </a:ext>
            </a:extLst>
          </p:cNvPr>
          <p:cNvSpPr/>
          <p:nvPr userDrawn="1"/>
        </p:nvSpPr>
        <p:spPr>
          <a:xfrm>
            <a:off x="11734800" y="0"/>
            <a:ext cx="4572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18234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9" name="Rectangle 8" hidden="1"/>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2" name="Title 1">
            <a:extLst>
              <a:ext uri="{FF2B5EF4-FFF2-40B4-BE49-F238E27FC236}">
                <a16:creationId xmlns:a16="http://schemas.microsoft.com/office/drawing/2014/main" id="{96FEDCD9-19A7-423B-ABE0-DDD032DE8879}"/>
              </a:ext>
            </a:extLst>
          </p:cNvPr>
          <p:cNvSpPr>
            <a:spLocks noGrp="1"/>
          </p:cNvSpPr>
          <p:nvPr>
            <p:ph type="title"/>
          </p:nvPr>
        </p:nvSpPr>
        <p:spPr>
          <a:xfrm>
            <a:off x="457199" y="914400"/>
            <a:ext cx="7467601" cy="1572768"/>
          </a:xfrm>
        </p:spPr>
        <p:txBody>
          <a:bodyPr/>
          <a:lstStyle>
            <a:lvl1pPr>
              <a:lnSpc>
                <a:spcPts val="4600"/>
              </a:lnSpc>
              <a:defRPr/>
            </a:lvl1pPr>
          </a:lstStyle>
          <a:p>
            <a:r>
              <a:rPr lang="en-US" dirty="0"/>
              <a:t>Click to edit Master title style</a:t>
            </a:r>
          </a:p>
        </p:txBody>
      </p:sp>
      <p:sp>
        <p:nvSpPr>
          <p:cNvPr id="14" name="Text Placeholder 9">
            <a:extLst>
              <a:ext uri="{FF2B5EF4-FFF2-40B4-BE49-F238E27FC236}">
                <a16:creationId xmlns:a16="http://schemas.microsoft.com/office/drawing/2014/main" id="{EBD7372B-17B4-4062-8BFA-745581B27349}"/>
              </a:ext>
            </a:extLst>
          </p:cNvPr>
          <p:cNvSpPr>
            <a:spLocks noGrp="1"/>
          </p:cNvSpPr>
          <p:nvPr>
            <p:ph type="body" sz="quarter" idx="14" hasCustomPrompt="1"/>
          </p:nvPr>
        </p:nvSpPr>
        <p:spPr>
          <a:xfrm>
            <a:off x="457200" y="2540000"/>
            <a:ext cx="6591300" cy="3403600"/>
          </a:xfrm>
          <a:prstGeom prst="rect">
            <a:avLst/>
          </a:prstGeom>
        </p:spPr>
        <p:txBody>
          <a:bodyPr/>
          <a:lstStyle>
            <a:lvl1pPr marL="342900" indent="-342900">
              <a:lnSpc>
                <a:spcPts val="3000"/>
              </a:lnSpc>
              <a:spcBef>
                <a:spcPts val="0"/>
              </a:spcBef>
              <a:buFont typeface="+mj-lt"/>
              <a:buAutoNum type="arabicPeriod"/>
              <a:defRPr sz="18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3" name="Picture Placeholder 2">
            <a:extLst>
              <a:ext uri="{FF2B5EF4-FFF2-40B4-BE49-F238E27FC236}">
                <a16:creationId xmlns:a16="http://schemas.microsoft.com/office/drawing/2014/main" id="{C09A28F9-9D68-48A2-A1AD-C1C318C0EC8D}"/>
              </a:ext>
            </a:extLst>
          </p:cNvPr>
          <p:cNvSpPr>
            <a:spLocks noGrp="1"/>
          </p:cNvSpPr>
          <p:nvPr>
            <p:ph type="pic" sz="quarter" idx="15"/>
          </p:nvPr>
        </p:nvSpPr>
        <p:spPr>
          <a:xfrm>
            <a:off x="8115300" y="1384300"/>
            <a:ext cx="3410712" cy="4572000"/>
          </a:xfrm>
          <a:prstGeom prst="roundRect">
            <a:avLst>
              <a:gd name="adj" fmla="val 2543"/>
            </a:avLst>
          </a:prstGeom>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2185836540"/>
      </p:ext>
    </p:extLst>
  </p:cSld>
  <p:clrMapOvr>
    <a:masterClrMapping/>
  </p:clrMapOvr>
  <p:extLst>
    <p:ext uri="{DCECCB84-F9BA-43D5-87BE-67443E8EF086}">
      <p15:sldGuideLst xmlns:p15="http://schemas.microsoft.com/office/powerpoint/2012/main">
        <p15:guide id="1" orient="horz" pos="1032" userDrawn="1">
          <p15:clr>
            <a:srgbClr val="FBAE40"/>
          </p15:clr>
        </p15:guide>
        <p15:guide id="2" pos="3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lette Wellspring">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2059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mersive palette Wellspring">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86ECD6-DF3C-4CA6-9A77-ED32AC37F81F}"/>
              </a:ext>
            </a:extLst>
          </p:cNvPr>
          <p:cNvSpPr/>
          <p:nvPr userDrawn="1"/>
        </p:nvSpPr>
        <p:spPr>
          <a:xfrm>
            <a:off x="0" y="0"/>
            <a:ext cx="2445488"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D3F081E-4462-4B33-A41E-0432A3B439D9}"/>
              </a:ext>
            </a:extLst>
          </p:cNvPr>
          <p:cNvSpPr/>
          <p:nvPr userDrawn="1"/>
        </p:nvSpPr>
        <p:spPr>
          <a:xfrm rot="5400000">
            <a:off x="10740656" y="5406656"/>
            <a:ext cx="2445488" cy="457200"/>
          </a:xfrm>
          <a:prstGeom prst="rect">
            <a:avLst/>
          </a:prstGeom>
          <a:solidFill>
            <a:srgbClr val="8A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05FA2D1-6BF4-4194-B815-8C66D013FD27}"/>
              </a:ext>
            </a:extLst>
          </p:cNvPr>
          <p:cNvSpPr/>
          <p:nvPr userDrawn="1"/>
        </p:nvSpPr>
        <p:spPr>
          <a:xfrm>
            <a:off x="7982712" y="495300"/>
            <a:ext cx="3753612"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88F0DF-BC0B-473C-82DC-7FC46D38FAC1}"/>
              </a:ext>
            </a:extLst>
          </p:cNvPr>
          <p:cNvSpPr/>
          <p:nvPr userDrawn="1"/>
        </p:nvSpPr>
        <p:spPr>
          <a:xfrm>
            <a:off x="4251158" y="495300"/>
            <a:ext cx="3787056" cy="594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709160" y="960120"/>
            <a:ext cx="6574536" cy="5074920"/>
          </a:xfrm>
          <a:prstGeom prst="rect">
            <a:avLst/>
          </a:prstGeom>
        </p:spPr>
        <p:txBody>
          <a:bodyPr anchor="ctr"/>
          <a:lstStyle>
            <a:lvl1pPr marL="0" indent="0" algn="ctr">
              <a:buNone/>
              <a:defRPr>
                <a:solidFill>
                  <a:schemeClr val="bg1"/>
                </a:solidFill>
              </a:defRPr>
            </a:lvl1pPr>
          </a:lstStyle>
          <a:p>
            <a:endParaRPr lang="en-US" dirty="0"/>
          </a:p>
        </p:txBody>
      </p:sp>
      <p:sp>
        <p:nvSpPr>
          <p:cNvPr id="13" name="Rectangle 12">
            <a:extLst>
              <a:ext uri="{FF2B5EF4-FFF2-40B4-BE49-F238E27FC236}">
                <a16:creationId xmlns:a16="http://schemas.microsoft.com/office/drawing/2014/main" id="{FDF3E524-6AEB-4529-804C-0B9CD9992050}"/>
              </a:ext>
            </a:extLst>
          </p:cNvPr>
          <p:cNvSpPr/>
          <p:nvPr userDrawn="1"/>
        </p:nvSpPr>
        <p:spPr>
          <a:xfrm>
            <a:off x="228600" y="241300"/>
            <a:ext cx="11772900" cy="6400800"/>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4CFF2CAC-AD21-48FA-AD68-A643AAA6A8C4}"/>
              </a:ext>
            </a:extLst>
          </p:cNvPr>
          <p:cNvCxnSpPr>
            <a:cxnSpLocks/>
          </p:cNvCxnSpPr>
          <p:nvPr userDrawn="1"/>
        </p:nvCxnSpPr>
        <p:spPr>
          <a:xfrm>
            <a:off x="228600" y="2415910"/>
            <a:ext cx="4022558"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71600"/>
            <a:ext cx="3619501" cy="877824"/>
          </a:xfrm>
        </p:spPr>
        <p:txBody>
          <a:bodyPr/>
          <a:lstStyle>
            <a:lvl1pPr>
              <a:lnSpc>
                <a:spcPts val="4320"/>
              </a:lnSpc>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51225590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tte Star of the show">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t"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53920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mersive palette Star of the sho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62B86F-90E5-425E-9F83-8477D8111E1D}"/>
              </a:ext>
            </a:extLst>
          </p:cNvPr>
          <p:cNvSpPr/>
          <p:nvPr userDrawn="1"/>
        </p:nvSpPr>
        <p:spPr>
          <a:xfrm>
            <a:off x="0" y="495300"/>
            <a:ext cx="6057900" cy="133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269853-3C2C-4F9C-B1BB-E00F7A1DB9E1}"/>
              </a:ext>
            </a:extLst>
          </p:cNvPr>
          <p:cNvSpPr/>
          <p:nvPr userDrawn="1"/>
        </p:nvSpPr>
        <p:spPr>
          <a:xfrm>
            <a:off x="6530703" y="495300"/>
            <a:ext cx="2931587" cy="262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759D58-52AF-4785-8A33-F528F46D88A3}"/>
              </a:ext>
            </a:extLst>
          </p:cNvPr>
          <p:cNvSpPr/>
          <p:nvPr userDrawn="1"/>
        </p:nvSpPr>
        <p:spPr>
          <a:xfrm>
            <a:off x="8852618" y="3863713"/>
            <a:ext cx="2921000" cy="259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AD3E0F4-EC0D-43C2-AC84-A53134C8566E}"/>
              </a:ext>
            </a:extLst>
          </p:cNvPr>
          <p:cNvSpPr/>
          <p:nvPr userDrawn="1"/>
        </p:nvSpPr>
        <p:spPr>
          <a:xfrm>
            <a:off x="228600" y="241300"/>
            <a:ext cx="11772900" cy="640080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38801" cy="1572126"/>
          </a:xfrm>
        </p:spPr>
        <p:txBody>
          <a:bodyPr anchor="t" anchorCtr="0">
            <a:noAutofit/>
          </a:bodyPr>
          <a:lstStyle>
            <a:lvl1pPr>
              <a:defRPr>
                <a:solidFill>
                  <a:schemeClr val="tx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489200"/>
            <a:ext cx="5202936" cy="3547872"/>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6997700" y="914400"/>
            <a:ext cx="4334256" cy="5093208"/>
          </a:xfrm>
          <a:prstGeom prst="rect">
            <a:avLst/>
          </a:prstGeom>
          <a:solidFill>
            <a:schemeClr val="accent3"/>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18036680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lette Amusement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4288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mersive palette Amusements">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A3BC27-A809-4F76-931E-2DE01059A5AB}"/>
              </a:ext>
            </a:extLst>
          </p:cNvPr>
          <p:cNvSpPr/>
          <p:nvPr userDrawn="1"/>
        </p:nvSpPr>
        <p:spPr>
          <a:xfrm>
            <a:off x="6712974" y="1651000"/>
            <a:ext cx="460459" cy="520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96A5108-5EBA-43CE-BA4A-DA9EEF5D808A}"/>
              </a:ext>
            </a:extLst>
          </p:cNvPr>
          <p:cNvSpPr/>
          <p:nvPr userDrawn="1"/>
        </p:nvSpPr>
        <p:spPr>
          <a:xfrm>
            <a:off x="9271000" y="0"/>
            <a:ext cx="2921000" cy="5397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712910-50D0-4906-AB08-F37D02F96D4A}"/>
              </a:ext>
            </a:extLst>
          </p:cNvPr>
          <p:cNvSpPr/>
          <p:nvPr userDrawn="1"/>
        </p:nvSpPr>
        <p:spPr>
          <a:xfrm>
            <a:off x="0" y="2387600"/>
            <a:ext cx="5461000" cy="21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DAC760C-BE23-4DA2-A294-3B5668F8AECA}"/>
              </a:ext>
            </a:extLst>
          </p:cNvPr>
          <p:cNvSpPr/>
          <p:nvPr userDrawn="1"/>
        </p:nvSpPr>
        <p:spPr>
          <a:xfrm>
            <a:off x="228600" y="241300"/>
            <a:ext cx="11772900" cy="64008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05272" cy="1572126"/>
          </a:xfrm>
        </p:spPr>
        <p:txBody>
          <a:bodyPr anchor="ctr" anchorCtr="0"/>
          <a:lstStyle>
            <a:lvl1pPr>
              <a:defRPr>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3072384"/>
            <a:ext cx="4946904" cy="2871216"/>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7178040" y="457200"/>
            <a:ext cx="4562856" cy="6400800"/>
          </a:xfrm>
          <a:prstGeom prst="rect">
            <a:avLst/>
          </a:prstGeom>
          <a:solidFill>
            <a:schemeClr val="accent5">
              <a:lumMod val="20000"/>
              <a:lumOff val="80000"/>
            </a:schemeClr>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40371760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7FB2-2458-E1CC-6D71-5FB2B068B8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17A32F-1FA8-CE64-6529-FF19E04E5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00AEB6-2126-AB8C-0605-D2A26C247297}"/>
              </a:ext>
            </a:extLst>
          </p:cNvPr>
          <p:cNvSpPr>
            <a:spLocks noGrp="1"/>
          </p:cNvSpPr>
          <p:nvPr>
            <p:ph type="dt" sz="half" idx="10"/>
          </p:nvPr>
        </p:nvSpPr>
        <p:spPr/>
        <p:txBody>
          <a:bodyPr/>
          <a:lstStyle/>
          <a:p>
            <a:fld id="{E6512D22-E9F4-435C-B985-F981EB6AD8B6}" type="datetimeFigureOut">
              <a:rPr lang="en-US" smtClean="0"/>
              <a:t>1/16/23</a:t>
            </a:fld>
            <a:endParaRPr lang="en-US"/>
          </a:p>
        </p:txBody>
      </p:sp>
      <p:sp>
        <p:nvSpPr>
          <p:cNvPr id="5" name="Footer Placeholder 4">
            <a:extLst>
              <a:ext uri="{FF2B5EF4-FFF2-40B4-BE49-F238E27FC236}">
                <a16:creationId xmlns:a16="http://schemas.microsoft.com/office/drawing/2014/main" id="{96EE82C2-3E82-8249-502A-05A8B056B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0C366B-38EB-A1F2-8318-864E759DF6E4}"/>
              </a:ext>
            </a:extLst>
          </p:cNvPr>
          <p:cNvSpPr>
            <a:spLocks noGrp="1"/>
          </p:cNvSpPr>
          <p:nvPr>
            <p:ph type="sldNum" sz="quarter" idx="12"/>
          </p:nvPr>
        </p:nvSpPr>
        <p:spPr/>
        <p:txBody>
          <a:bodyPr/>
          <a:lstStyle/>
          <a:p>
            <a:fld id="{08BD73EE-597F-4950-8AAF-29B5639BFEA2}" type="slidenum">
              <a:rPr lang="en-US" smtClean="0"/>
              <a:t>‹#›</a:t>
            </a:fld>
            <a:endParaRPr lang="en-US"/>
          </a:p>
        </p:txBody>
      </p:sp>
    </p:spTree>
    <p:extLst>
      <p:ext uri="{BB962C8B-B14F-4D97-AF65-F5344CB8AC3E}">
        <p14:creationId xmlns:p14="http://schemas.microsoft.com/office/powerpoint/2010/main" val="2455308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2_Title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53CB447-3BB5-324B-BA50-457277EEF4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333" r="17796"/>
          <a:stretch/>
        </p:blipFill>
        <p:spPr>
          <a:xfrm>
            <a:off x="3872754" y="0"/>
            <a:ext cx="8319247" cy="6858000"/>
          </a:xfrm>
          <a:prstGeom prst="rect">
            <a:avLst/>
          </a:prstGeom>
        </p:spPr>
      </p:pic>
      <p:sp>
        <p:nvSpPr>
          <p:cNvPr id="8" name="Rectangle 7">
            <a:extLst>
              <a:ext uri="{FF2B5EF4-FFF2-40B4-BE49-F238E27FC236}">
                <a16:creationId xmlns:a16="http://schemas.microsoft.com/office/drawing/2014/main" id="{6938B577-D750-FB44-9798-AD7D5107C9AD}"/>
              </a:ext>
            </a:extLst>
          </p:cNvPr>
          <p:cNvSpPr/>
          <p:nvPr/>
        </p:nvSpPr>
        <p:spPr>
          <a:xfrm rot="16200000">
            <a:off x="3182401" y="380995"/>
            <a:ext cx="6858000" cy="6096003"/>
          </a:xfrm>
          <a:prstGeom prst="rect">
            <a:avLst/>
          </a:prstGeom>
          <a:gradFill>
            <a:gsLst>
              <a:gs pos="72000">
                <a:srgbClr val="000000">
                  <a:alpha val="46000"/>
                </a:srgbClr>
              </a:gs>
              <a:gs pos="23000">
                <a:schemeClr val="tx1"/>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Text Placeholder 30">
            <a:extLst>
              <a:ext uri="{FF2B5EF4-FFF2-40B4-BE49-F238E27FC236}">
                <a16:creationId xmlns:a16="http://schemas.microsoft.com/office/drawing/2014/main" id="{A54071DA-E3FA-6342-B848-2C11DB0C8002}"/>
              </a:ext>
            </a:extLst>
          </p:cNvPr>
          <p:cNvSpPr>
            <a:spLocks noGrp="1"/>
          </p:cNvSpPr>
          <p:nvPr>
            <p:ph type="body" sz="quarter" idx="12" hasCustomPrompt="1"/>
          </p:nvPr>
        </p:nvSpPr>
        <p:spPr>
          <a:xfrm>
            <a:off x="421712" y="4039823"/>
            <a:ext cx="7677261" cy="520700"/>
          </a:xfrm>
          <a:prstGeom prst="rect">
            <a:avLst/>
          </a:prstGeom>
        </p:spPr>
        <p:txBody>
          <a:bodyPr anchor="b">
            <a:noAutofit/>
          </a:bodyPr>
          <a:lstStyle>
            <a:lvl1pPr marL="0" indent="0" algn="l" defTabSz="1219170" rtl="0" eaLnBrk="1" latinLnBrk="0" hangingPunct="1">
              <a:spcBef>
                <a:spcPct val="20000"/>
              </a:spcBef>
              <a:buClr>
                <a:schemeClr val="accent3"/>
              </a:buClr>
              <a:buFont typeface="Arial"/>
              <a:buNone/>
              <a:defRPr lang="en-US" sz="3733" b="1" i="0" kern="1200" dirty="0">
                <a:solidFill>
                  <a:schemeClr val="accent1"/>
                </a:solidFill>
                <a:latin typeface="Segoe UI Semibold" panose="020B0502040204020203" pitchFamily="34" charset="0"/>
                <a:ea typeface="Segoe UI Semibold" panose="020B0502040204020203" pitchFamily="34" charset="0"/>
                <a:cs typeface="Segoe UI Semibold" panose="020B0502040204020203" pitchFamily="34" charset="0"/>
              </a:defRPr>
            </a:lvl1pPr>
          </a:lstStyle>
          <a:p>
            <a:pPr marL="0" lvl="0" indent="0" algn="l" defTabSz="1219170" rtl="0" eaLnBrk="1" latinLnBrk="0" hangingPunct="1">
              <a:spcBef>
                <a:spcPct val="20000"/>
              </a:spcBef>
              <a:buClr>
                <a:schemeClr val="accent3"/>
              </a:buClr>
              <a:buFont typeface="Arial"/>
              <a:buNone/>
            </a:pPr>
            <a:r>
              <a:rPr lang="en-US" dirty="0"/>
              <a:t>Subtitle Here</a:t>
            </a:r>
          </a:p>
        </p:txBody>
      </p:sp>
      <p:sp>
        <p:nvSpPr>
          <p:cNvPr id="22" name="Title 1">
            <a:extLst>
              <a:ext uri="{FF2B5EF4-FFF2-40B4-BE49-F238E27FC236}">
                <a16:creationId xmlns:a16="http://schemas.microsoft.com/office/drawing/2014/main" id="{4EB5AFEE-B8B1-A84E-BA69-451E8ACEF3D9}"/>
              </a:ext>
            </a:extLst>
          </p:cNvPr>
          <p:cNvSpPr>
            <a:spLocks noGrp="1"/>
          </p:cNvSpPr>
          <p:nvPr>
            <p:ph type="title" hasCustomPrompt="1"/>
          </p:nvPr>
        </p:nvSpPr>
        <p:spPr>
          <a:xfrm>
            <a:off x="421712" y="2499871"/>
            <a:ext cx="7677261" cy="1367244"/>
          </a:xfrm>
          <a:prstGeom prst="rect">
            <a:avLst/>
          </a:prstGeom>
        </p:spPr>
        <p:txBody>
          <a:bodyPr anchor="b"/>
          <a:lstStyle>
            <a:lvl1pPr>
              <a:defRPr sz="6400" b="0" i="0">
                <a:solidFill>
                  <a:schemeClr val="bg2"/>
                </a:solidFill>
                <a:latin typeface="Segoe UI" panose="020B0502040204020203" pitchFamily="34" charset="0"/>
                <a:cs typeface="Segoe UI" panose="020B0502040204020203" pitchFamily="34" charset="0"/>
              </a:defRPr>
            </a:lvl1pPr>
          </a:lstStyle>
          <a:p>
            <a:r>
              <a:rPr lang="en-US" dirty="0"/>
              <a:t>Slide Title Here</a:t>
            </a:r>
          </a:p>
        </p:txBody>
      </p:sp>
      <p:sp>
        <p:nvSpPr>
          <p:cNvPr id="7" name="Text Placeholder 30">
            <a:extLst>
              <a:ext uri="{FF2B5EF4-FFF2-40B4-BE49-F238E27FC236}">
                <a16:creationId xmlns:a16="http://schemas.microsoft.com/office/drawing/2014/main" id="{4577CA92-B9B7-8D41-98E7-AF31CD2E5628}"/>
              </a:ext>
            </a:extLst>
          </p:cNvPr>
          <p:cNvSpPr>
            <a:spLocks noGrp="1"/>
          </p:cNvSpPr>
          <p:nvPr>
            <p:ph type="body" sz="quarter" idx="22" hasCustomPrompt="1"/>
          </p:nvPr>
        </p:nvSpPr>
        <p:spPr>
          <a:xfrm>
            <a:off x="421712" y="5687650"/>
            <a:ext cx="7677261" cy="520700"/>
          </a:xfrm>
          <a:prstGeom prst="rect">
            <a:avLst/>
          </a:prstGeom>
        </p:spPr>
        <p:txBody>
          <a:bodyPr anchor="b">
            <a:noAutofit/>
          </a:bodyPr>
          <a:lstStyle>
            <a:lvl1pPr marL="0" indent="0" algn="l" defTabSz="1219170" rtl="0" eaLnBrk="1" latinLnBrk="0" hangingPunct="1">
              <a:spcBef>
                <a:spcPct val="20000"/>
              </a:spcBef>
              <a:buClr>
                <a:schemeClr val="accent3"/>
              </a:buClr>
              <a:buFont typeface="Arial"/>
              <a:buNone/>
              <a:defRPr lang="en-US" sz="2667" b="0" i="0" kern="1200" dirty="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pPr marL="0" lvl="0" indent="0" algn="l" defTabSz="1219170" rtl="0" eaLnBrk="1" latinLnBrk="0" hangingPunct="1">
              <a:spcBef>
                <a:spcPct val="20000"/>
              </a:spcBef>
              <a:buClr>
                <a:schemeClr val="accent3"/>
              </a:buClr>
              <a:buFont typeface="Arial"/>
              <a:buNone/>
            </a:pPr>
            <a:r>
              <a:rPr lang="en-US" dirty="0"/>
              <a:t>Subtitle Here</a:t>
            </a:r>
          </a:p>
        </p:txBody>
      </p:sp>
      <p:pic>
        <p:nvPicPr>
          <p:cNvPr id="9" name="Picture 8">
            <a:extLst>
              <a:ext uri="{FF2B5EF4-FFF2-40B4-BE49-F238E27FC236}">
                <a16:creationId xmlns:a16="http://schemas.microsoft.com/office/drawing/2014/main" id="{AEA2E6AB-EA2C-1E4E-82AA-59C2534FE35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588" b="37984"/>
          <a:stretch/>
        </p:blipFill>
        <p:spPr>
          <a:xfrm>
            <a:off x="237888" y="444138"/>
            <a:ext cx="4589417" cy="1029340"/>
          </a:xfrm>
          <a:prstGeom prst="rect">
            <a:avLst/>
          </a:prstGeom>
        </p:spPr>
      </p:pic>
    </p:spTree>
    <p:extLst>
      <p:ext uri="{BB962C8B-B14F-4D97-AF65-F5344CB8AC3E}">
        <p14:creationId xmlns:p14="http://schemas.microsoft.com/office/powerpoint/2010/main" val="1935759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2B7762-DD62-AB4E-A47E-4A8A1D612F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111031" y="6343804"/>
            <a:ext cx="774703" cy="315105"/>
          </a:xfrm>
          <a:prstGeom prst="rect">
            <a:avLst/>
          </a:prstGeom>
        </p:spPr>
      </p:pic>
      <p:sp>
        <p:nvSpPr>
          <p:cNvPr id="9" name="Title 1">
            <a:extLst>
              <a:ext uri="{FF2B5EF4-FFF2-40B4-BE49-F238E27FC236}">
                <a16:creationId xmlns:a16="http://schemas.microsoft.com/office/drawing/2014/main" id="{BA68C171-B55D-6042-A362-393751A53642}"/>
              </a:ext>
            </a:extLst>
          </p:cNvPr>
          <p:cNvSpPr>
            <a:spLocks noGrp="1"/>
          </p:cNvSpPr>
          <p:nvPr>
            <p:ph type="title" hasCustomPrompt="1"/>
          </p:nvPr>
        </p:nvSpPr>
        <p:spPr>
          <a:xfrm>
            <a:off x="416993" y="583916"/>
            <a:ext cx="11241607" cy="818705"/>
          </a:xfrm>
          <a:prstGeom prst="rect">
            <a:avLst/>
          </a:prstGeom>
        </p:spPr>
        <p:txBody>
          <a:bodyPr/>
          <a:lstStyle>
            <a:lvl1pPr>
              <a:defRPr sz="5333" b="0" i="0">
                <a:latin typeface="Segoe UI" panose="020B0502040204020203" pitchFamily="34" charset="0"/>
                <a:cs typeface="Segoe UI" panose="020B0502040204020203" pitchFamily="34" charset="0"/>
              </a:defRPr>
            </a:lvl1pPr>
          </a:lstStyle>
          <a:p>
            <a:r>
              <a:rPr lang="en-US" dirty="0"/>
              <a:t>Slide Title Here</a:t>
            </a:r>
          </a:p>
        </p:txBody>
      </p:sp>
    </p:spTree>
    <p:extLst>
      <p:ext uri="{BB962C8B-B14F-4D97-AF65-F5344CB8AC3E}">
        <p14:creationId xmlns:p14="http://schemas.microsoft.com/office/powerpoint/2010/main" val="3774021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E925DD-F575-CC43-987C-32C7926A3C3C}"/>
              </a:ext>
            </a:extLst>
          </p:cNvPr>
          <p:cNvPicPr>
            <a:picLocks noChangeAspect="1"/>
          </p:cNvPicPr>
          <p:nvPr/>
        </p:nvPicPr>
        <p:blipFill rotWithShape="1">
          <a:blip r:embed="rId2">
            <a:alphaModFix/>
          </a:blip>
          <a:srcRect r="22406"/>
          <a:stretch/>
        </p:blipFill>
        <p:spPr>
          <a:xfrm>
            <a:off x="8478857" y="1036310"/>
            <a:ext cx="3713144" cy="4785380"/>
          </a:xfrm>
          <a:prstGeom prst="rect">
            <a:avLst/>
          </a:prstGeom>
        </p:spPr>
      </p:pic>
      <p:sp>
        <p:nvSpPr>
          <p:cNvPr id="20" name="Text Placeholder 30">
            <a:extLst>
              <a:ext uri="{FF2B5EF4-FFF2-40B4-BE49-F238E27FC236}">
                <a16:creationId xmlns:a16="http://schemas.microsoft.com/office/drawing/2014/main" id="{A54071DA-E3FA-6342-B848-2C11DB0C8002}"/>
              </a:ext>
            </a:extLst>
          </p:cNvPr>
          <p:cNvSpPr>
            <a:spLocks noGrp="1"/>
          </p:cNvSpPr>
          <p:nvPr>
            <p:ph type="body" sz="quarter" idx="12" hasCustomPrompt="1"/>
          </p:nvPr>
        </p:nvSpPr>
        <p:spPr>
          <a:xfrm>
            <a:off x="421712" y="4039823"/>
            <a:ext cx="7450837" cy="520700"/>
          </a:xfrm>
          <a:prstGeom prst="rect">
            <a:avLst/>
          </a:prstGeom>
        </p:spPr>
        <p:txBody>
          <a:bodyPr anchor="b">
            <a:noAutofit/>
          </a:bodyPr>
          <a:lstStyle>
            <a:lvl1pPr marL="0" indent="0" algn="l" defTabSz="1219170" rtl="0" eaLnBrk="1" latinLnBrk="0" hangingPunct="1">
              <a:spcBef>
                <a:spcPct val="20000"/>
              </a:spcBef>
              <a:buClr>
                <a:schemeClr val="accent3"/>
              </a:buClr>
              <a:buFont typeface="Arial"/>
              <a:buNone/>
              <a:defRPr lang="en-US" sz="3733" b="1" i="0" kern="1200" dirty="0">
                <a:solidFill>
                  <a:schemeClr val="accent1"/>
                </a:solidFill>
                <a:latin typeface="Segoe UI Semibold" panose="020B0502040204020203" pitchFamily="34" charset="0"/>
                <a:ea typeface="Segoe UI Semibold" panose="020B0502040204020203" pitchFamily="34" charset="0"/>
                <a:cs typeface="Segoe UI Semibold" panose="020B0502040204020203" pitchFamily="34" charset="0"/>
              </a:defRPr>
            </a:lvl1pPr>
          </a:lstStyle>
          <a:p>
            <a:pPr marL="0" lvl="0" indent="0" algn="l" defTabSz="1219170" rtl="0" eaLnBrk="1" latinLnBrk="0" hangingPunct="1">
              <a:spcBef>
                <a:spcPct val="20000"/>
              </a:spcBef>
              <a:buClr>
                <a:schemeClr val="accent3"/>
              </a:buClr>
              <a:buFont typeface="Arial"/>
              <a:buNone/>
            </a:pPr>
            <a:r>
              <a:rPr lang="en-US" dirty="0"/>
              <a:t>Subtitle Here</a:t>
            </a:r>
          </a:p>
        </p:txBody>
      </p:sp>
      <p:sp>
        <p:nvSpPr>
          <p:cNvPr id="22" name="Title 1">
            <a:extLst>
              <a:ext uri="{FF2B5EF4-FFF2-40B4-BE49-F238E27FC236}">
                <a16:creationId xmlns:a16="http://schemas.microsoft.com/office/drawing/2014/main" id="{4EB5AFEE-B8B1-A84E-BA69-451E8ACEF3D9}"/>
              </a:ext>
            </a:extLst>
          </p:cNvPr>
          <p:cNvSpPr>
            <a:spLocks noGrp="1"/>
          </p:cNvSpPr>
          <p:nvPr>
            <p:ph type="title" hasCustomPrompt="1"/>
          </p:nvPr>
        </p:nvSpPr>
        <p:spPr>
          <a:xfrm>
            <a:off x="421712" y="2800763"/>
            <a:ext cx="7450837" cy="1075061"/>
          </a:xfrm>
          <a:prstGeom prst="rect">
            <a:avLst/>
          </a:prstGeom>
        </p:spPr>
        <p:txBody>
          <a:bodyPr anchor="b"/>
          <a:lstStyle>
            <a:lvl1pPr>
              <a:defRPr sz="6400" b="0" i="0">
                <a:latin typeface="Segoe UI" panose="020B0502040204020203" pitchFamily="34" charset="0"/>
                <a:cs typeface="Segoe UI" panose="020B0502040204020203" pitchFamily="34" charset="0"/>
              </a:defRPr>
            </a:lvl1pPr>
          </a:lstStyle>
          <a:p>
            <a:r>
              <a:rPr lang="en-US" dirty="0"/>
              <a:t>Slide Title Here</a:t>
            </a:r>
          </a:p>
        </p:txBody>
      </p:sp>
      <p:sp>
        <p:nvSpPr>
          <p:cNvPr id="7" name="Text Placeholder 30">
            <a:extLst>
              <a:ext uri="{FF2B5EF4-FFF2-40B4-BE49-F238E27FC236}">
                <a16:creationId xmlns:a16="http://schemas.microsoft.com/office/drawing/2014/main" id="{4577CA92-B9B7-8D41-98E7-AF31CD2E5628}"/>
              </a:ext>
            </a:extLst>
          </p:cNvPr>
          <p:cNvSpPr>
            <a:spLocks noGrp="1"/>
          </p:cNvSpPr>
          <p:nvPr>
            <p:ph type="body" sz="quarter" idx="22" hasCustomPrompt="1"/>
          </p:nvPr>
        </p:nvSpPr>
        <p:spPr>
          <a:xfrm>
            <a:off x="421712" y="5687650"/>
            <a:ext cx="7450837" cy="520700"/>
          </a:xfrm>
          <a:prstGeom prst="rect">
            <a:avLst/>
          </a:prstGeom>
        </p:spPr>
        <p:txBody>
          <a:bodyPr anchor="b">
            <a:noAutofit/>
          </a:bodyPr>
          <a:lstStyle>
            <a:lvl1pPr marL="0" indent="0" algn="l" defTabSz="1219170" rtl="0" eaLnBrk="1" latinLnBrk="0" hangingPunct="1">
              <a:spcBef>
                <a:spcPct val="20000"/>
              </a:spcBef>
              <a:buClr>
                <a:schemeClr val="accent3"/>
              </a:buClr>
              <a:buFont typeface="Arial"/>
              <a:buNone/>
              <a:defRPr lang="en-US" sz="2667" b="0" i="0" kern="1200" dirty="0">
                <a:solidFill>
                  <a:schemeClr val="tx2"/>
                </a:solidFill>
                <a:latin typeface="Segoe UI" panose="020B0502040204020203" pitchFamily="34" charset="0"/>
                <a:ea typeface="Segoe UI" panose="020B0502040204020203" pitchFamily="34" charset="0"/>
                <a:cs typeface="Segoe UI" panose="020B0502040204020203" pitchFamily="34" charset="0"/>
              </a:defRPr>
            </a:lvl1pPr>
          </a:lstStyle>
          <a:p>
            <a:pPr marL="0" lvl="0" indent="0" algn="l" defTabSz="1219170" rtl="0" eaLnBrk="1" latinLnBrk="0" hangingPunct="1">
              <a:spcBef>
                <a:spcPct val="20000"/>
              </a:spcBef>
              <a:buClr>
                <a:schemeClr val="accent3"/>
              </a:buClr>
              <a:buFont typeface="Arial"/>
              <a:buNone/>
            </a:pPr>
            <a:r>
              <a:rPr lang="en-US" dirty="0"/>
              <a:t>Subtitle Here</a:t>
            </a:r>
          </a:p>
        </p:txBody>
      </p:sp>
      <p:pic>
        <p:nvPicPr>
          <p:cNvPr id="3" name="Picture 2">
            <a:extLst>
              <a:ext uri="{FF2B5EF4-FFF2-40B4-BE49-F238E27FC236}">
                <a16:creationId xmlns:a16="http://schemas.microsoft.com/office/drawing/2014/main" id="{58CA2963-35A9-234E-BF4C-8C70728352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2178" b="39980"/>
          <a:stretch/>
        </p:blipFill>
        <p:spPr>
          <a:xfrm>
            <a:off x="244437" y="567397"/>
            <a:ext cx="4582868" cy="817652"/>
          </a:xfrm>
          <a:prstGeom prst="rect">
            <a:avLst/>
          </a:prstGeom>
        </p:spPr>
      </p:pic>
    </p:spTree>
    <p:extLst>
      <p:ext uri="{BB962C8B-B14F-4D97-AF65-F5344CB8AC3E}">
        <p14:creationId xmlns:p14="http://schemas.microsoft.com/office/powerpoint/2010/main" val="4073009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PASS Closing Slid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5020A3-A1C6-5E43-9B8C-9FDA0C6D89D6}"/>
              </a:ext>
            </a:extLst>
          </p:cNvPr>
          <p:cNvPicPr>
            <a:picLocks noChangeAspect="1"/>
          </p:cNvPicPr>
          <p:nvPr/>
        </p:nvPicPr>
        <p:blipFill rotWithShape="1">
          <a:blip r:embed="rId2" cstate="screen">
            <a:alphaModFix amt="38000"/>
            <a:extLst>
              <a:ext uri="{28A0092B-C50C-407E-A947-70E740481C1C}">
                <a14:useLocalDpi xmlns:a14="http://schemas.microsoft.com/office/drawing/2010/main"/>
              </a:ext>
            </a:extLst>
          </a:blip>
          <a:srcRect l="17113" t="17762" b="12300"/>
          <a:stretch/>
        </p:blipFill>
        <p:spPr>
          <a:xfrm>
            <a:off x="0" y="0"/>
            <a:ext cx="12192000" cy="6858000"/>
          </a:xfrm>
          <a:prstGeom prst="rect">
            <a:avLst/>
          </a:prstGeom>
          <a:solidFill>
            <a:schemeClr val="tx1"/>
          </a:solidFill>
          <a:effectLst/>
        </p:spPr>
      </p:pic>
      <p:pic>
        <p:nvPicPr>
          <p:cNvPr id="8" name="Picture 7">
            <a:extLst>
              <a:ext uri="{FF2B5EF4-FFF2-40B4-BE49-F238E27FC236}">
                <a16:creationId xmlns:a16="http://schemas.microsoft.com/office/drawing/2014/main" id="{BE760746-3B60-5940-8797-B4B0456020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0360" b="32521"/>
          <a:stretch/>
        </p:blipFill>
        <p:spPr>
          <a:xfrm>
            <a:off x="3662766" y="2525816"/>
            <a:ext cx="4866468" cy="1806368"/>
          </a:xfrm>
          <a:prstGeom prst="rect">
            <a:avLst/>
          </a:prstGeom>
        </p:spPr>
      </p:pic>
    </p:spTree>
    <p:extLst>
      <p:ext uri="{BB962C8B-B14F-4D97-AF65-F5344CB8AC3E}">
        <p14:creationId xmlns:p14="http://schemas.microsoft.com/office/powerpoint/2010/main" val="1704161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1/16/23</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263488725"/>
      </p:ext>
    </p:extLst>
  </p:cSld>
  <p:clrMap bg1="lt1" tx1="dk1" bg2="lt2" tx2="dk2" accent1="accent1" accent2="accent2" accent3="accent3" accent4="accent4" accent5="accent5" accent6="accent6" hlink="hlink" folHlink="folHlink"/>
  <p:sldLayoutIdLst>
    <p:sldLayoutId id="2147483688" r:id="rId1"/>
    <p:sldLayoutId id="2147483700" r:id="rId2"/>
    <p:sldLayoutId id="2147483701" r:id="rId3"/>
    <p:sldLayoutId id="2147483702" r:id="rId4"/>
    <p:sldLayoutId id="2147483662" r:id="rId5"/>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1/16/23</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911603562"/>
      </p:ext>
    </p:extLst>
  </p:cSld>
  <p:clrMap bg1="lt1" tx1="dk1" bg2="lt2" tx2="dk2" accent1="accent1" accent2="accent2" accent3="accent3" accent4="accent4" accent5="accent5" accent6="accent6" hlink="hlink" folHlink="folHlink"/>
  <p:sldLayoutIdLst>
    <p:sldLayoutId id="2147483729" r:id="rId1"/>
    <p:sldLayoutId id="2147483711"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1/16/23</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1044508539"/>
      </p:ext>
    </p:extLst>
  </p:cSld>
  <p:clrMap bg1="lt1" tx1="dk1" bg2="lt2" tx2="dk2" accent1="accent1" accent2="accent2" accent3="accent3" accent4="accent4" accent5="accent5" accent6="accent6" hlink="hlink" folHlink="folHlink"/>
  <p:sldLayoutIdLst>
    <p:sldLayoutId id="2147483730" r:id="rId1"/>
    <p:sldLayoutId id="2147483723"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1/16/23</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032013640"/>
      </p:ext>
    </p:extLst>
  </p:cSld>
  <p:clrMap bg1="lt1" tx1="dk1" bg2="lt2" tx2="dk2" accent1="accent1" accent2="accent2" accent3="accent3" accent4="accent4" accent5="accent5" accent6="accent6" hlink="hlink" folHlink="folHlink"/>
  <p:sldLayoutIdLst>
    <p:sldLayoutId id="2147483731" r:id="rId1"/>
    <p:sldLayoutId id="2147483704" r:id="rId2"/>
    <p:sldLayoutId id="2147483732" r:id="rId3"/>
    <p:sldLayoutId id="2147483733" r:id="rId4"/>
    <p:sldLayoutId id="2147483734" r:id="rId5"/>
    <p:sldLayoutId id="2147483735" r:id="rId6"/>
    <p:sldLayoutId id="2147483736" r:id="rId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mailto:rffonseca@outlook.com" TargetMode="External"/><Relationship Id="rId2" Type="http://schemas.openxmlformats.org/officeDocument/2006/relationships/image" Target="../media/image11.jpeg"/><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hyperlink" Target="https://www.linkedin.com/in/rffonsec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mailto:rffonseca@outlook.com" TargetMode="External"/><Relationship Id="rId2" Type="http://schemas.openxmlformats.org/officeDocument/2006/relationships/image" Target="../media/image11.jpeg"/><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hyperlink" Target="https://www.linkedin.com/in/rffonsec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25C7E4CE-B2F8-7340-C245-1D9BCAF76DB7}"/>
              </a:ext>
            </a:extLst>
          </p:cNvPr>
          <p:cNvSpPr>
            <a:spLocks noGrp="1"/>
          </p:cNvSpPr>
          <p:nvPr>
            <p:ph type="subTitle" idx="1"/>
          </p:nvPr>
        </p:nvSpPr>
        <p:spPr/>
        <p:txBody>
          <a:bodyPr/>
          <a:lstStyle/>
          <a:p>
            <a:endParaRPr lang="en-US"/>
          </a:p>
        </p:txBody>
      </p:sp>
      <p:pic>
        <p:nvPicPr>
          <p:cNvPr id="8" name="Picture 7">
            <a:extLst>
              <a:ext uri="{FF2B5EF4-FFF2-40B4-BE49-F238E27FC236}">
                <a16:creationId xmlns:a16="http://schemas.microsoft.com/office/drawing/2014/main" id="{1E482434-12D7-C90F-846C-CC93348570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3912" y="2333625"/>
            <a:ext cx="2924175" cy="2190750"/>
          </a:xfrm>
          <a:prstGeom prst="rect">
            <a:avLst/>
          </a:prstGeom>
        </p:spPr>
      </p:pic>
    </p:spTree>
    <p:extLst>
      <p:ext uri="{BB962C8B-B14F-4D97-AF65-F5344CB8AC3E}">
        <p14:creationId xmlns:p14="http://schemas.microsoft.com/office/powerpoint/2010/main" val="823064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FEE7C1D-A28C-F421-2A16-BB6D8B8263D3}"/>
              </a:ext>
            </a:extLst>
          </p:cNvPr>
          <p:cNvSpPr>
            <a:spLocks noGrp="1"/>
          </p:cNvSpPr>
          <p:nvPr>
            <p:ph type="body" sz="quarter" idx="12"/>
          </p:nvPr>
        </p:nvSpPr>
        <p:spPr/>
        <p:txBody>
          <a:bodyPr/>
          <a:lstStyle/>
          <a:p>
            <a:endParaRPr lang="en-US" dirty="0"/>
          </a:p>
        </p:txBody>
      </p:sp>
      <p:sp>
        <p:nvSpPr>
          <p:cNvPr id="4" name="Title 3">
            <a:extLst>
              <a:ext uri="{FF2B5EF4-FFF2-40B4-BE49-F238E27FC236}">
                <a16:creationId xmlns:a16="http://schemas.microsoft.com/office/drawing/2014/main" id="{E8710E27-5C4D-0A70-F0A6-44D5A00F0BE9}"/>
              </a:ext>
            </a:extLst>
          </p:cNvPr>
          <p:cNvSpPr>
            <a:spLocks noGrp="1"/>
          </p:cNvSpPr>
          <p:nvPr>
            <p:ph type="title"/>
          </p:nvPr>
        </p:nvSpPr>
        <p:spPr/>
        <p:txBody>
          <a:bodyPr>
            <a:normAutofit fontScale="90000"/>
          </a:bodyPr>
          <a:lstStyle/>
          <a:p>
            <a:r>
              <a:rPr lang="en-US" dirty="0"/>
              <a:t>SQL Server high availability and disaster recovery</a:t>
            </a:r>
          </a:p>
        </p:txBody>
      </p:sp>
      <p:sp>
        <p:nvSpPr>
          <p:cNvPr id="6" name="Text Placeholder 5">
            <a:extLst>
              <a:ext uri="{FF2B5EF4-FFF2-40B4-BE49-F238E27FC236}">
                <a16:creationId xmlns:a16="http://schemas.microsoft.com/office/drawing/2014/main" id="{7E5E6724-7152-D121-5F94-BE855C00517D}"/>
              </a:ext>
            </a:extLst>
          </p:cNvPr>
          <p:cNvSpPr>
            <a:spLocks noGrp="1"/>
          </p:cNvSpPr>
          <p:nvPr>
            <p:ph type="body" sz="quarter" idx="22"/>
          </p:nvPr>
        </p:nvSpPr>
        <p:spPr/>
        <p:txBody>
          <a:bodyPr/>
          <a:lstStyle/>
          <a:p>
            <a:endParaRPr lang="en-US" dirty="0"/>
          </a:p>
        </p:txBody>
      </p:sp>
    </p:spTree>
    <p:extLst>
      <p:ext uri="{BB962C8B-B14F-4D97-AF65-F5344CB8AC3E}">
        <p14:creationId xmlns:p14="http://schemas.microsoft.com/office/powerpoint/2010/main" val="316894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A579EB-594C-1852-7A4F-8FEE3FB5FD7B}"/>
              </a:ext>
            </a:extLst>
          </p:cNvPr>
          <p:cNvSpPr>
            <a:spLocks noGrp="1"/>
          </p:cNvSpPr>
          <p:nvPr>
            <p:ph type="title"/>
          </p:nvPr>
        </p:nvSpPr>
        <p:spPr/>
        <p:txBody>
          <a:bodyPr>
            <a:normAutofit fontScale="90000"/>
          </a:bodyPr>
          <a:lstStyle/>
          <a:p>
            <a:r>
              <a:rPr lang="en-US" dirty="0"/>
              <a:t>Sponsor </a:t>
            </a:r>
          </a:p>
        </p:txBody>
      </p:sp>
      <p:pic>
        <p:nvPicPr>
          <p:cNvPr id="8" name="Picture 7">
            <a:extLst>
              <a:ext uri="{FF2B5EF4-FFF2-40B4-BE49-F238E27FC236}">
                <a16:creationId xmlns:a16="http://schemas.microsoft.com/office/drawing/2014/main" id="{FBABAB1B-377A-D1DD-FA82-34D6DE75E8FB}"/>
              </a:ext>
            </a:extLst>
          </p:cNvPr>
          <p:cNvPicPr>
            <a:picLocks noChangeAspect="1"/>
          </p:cNvPicPr>
          <p:nvPr/>
        </p:nvPicPr>
        <p:blipFill>
          <a:blip r:embed="rId2"/>
          <a:stretch>
            <a:fillRect/>
          </a:stretch>
        </p:blipFill>
        <p:spPr>
          <a:xfrm>
            <a:off x="1622451" y="3632978"/>
            <a:ext cx="1501270" cy="617273"/>
          </a:xfrm>
          <a:prstGeom prst="rect">
            <a:avLst/>
          </a:prstGeom>
        </p:spPr>
      </p:pic>
      <p:pic>
        <p:nvPicPr>
          <p:cNvPr id="1026" name="Picture 2" descr="El nuevo logotipo de Microsoft">
            <a:extLst>
              <a:ext uri="{FF2B5EF4-FFF2-40B4-BE49-F238E27FC236}">
                <a16:creationId xmlns:a16="http://schemas.microsoft.com/office/drawing/2014/main" id="{2DA9277B-C527-EA37-2AEF-FA7097A75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894" y="2170078"/>
            <a:ext cx="5486400" cy="335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028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16A8C9-9EB6-43DA-BD3E-58FAC144BF5C}"/>
              </a:ext>
            </a:extLst>
          </p:cNvPr>
          <p:cNvSpPr>
            <a:spLocks noGrp="1"/>
          </p:cNvSpPr>
          <p:nvPr>
            <p:ph type="title"/>
          </p:nvPr>
        </p:nvSpPr>
        <p:spPr>
          <a:xfrm>
            <a:off x="3336325" y="609600"/>
            <a:ext cx="5244142" cy="1351472"/>
          </a:xfrm>
        </p:spPr>
        <p:txBody>
          <a:bodyPr vert="horz" lIns="91440" tIns="45720" rIns="91440" bIns="45720" rtlCol="0" anchor="ctr" anchorCtr="0">
            <a:normAutofit/>
          </a:bodyPr>
          <a:lstStyle/>
          <a:p>
            <a:pPr algn="ctr"/>
            <a:r>
              <a:rPr lang="en-US" sz="4400" b="1" kern="1200" dirty="0">
                <a:solidFill>
                  <a:schemeClr val="tx1">
                    <a:lumMod val="85000"/>
                    <a:lumOff val="15000"/>
                  </a:schemeClr>
                </a:solidFill>
                <a:latin typeface="+mj-lt"/>
                <a:ea typeface="+mj-ea"/>
                <a:cs typeface="+mj-cs"/>
              </a:rPr>
              <a:t>Roberto Fonseca</a:t>
            </a:r>
          </a:p>
        </p:txBody>
      </p:sp>
      <p:pic>
        <p:nvPicPr>
          <p:cNvPr id="10" name="Picture 9" descr="A group of people taking a selfie&#10;&#10;Description automatically generated">
            <a:extLst>
              <a:ext uri="{FF2B5EF4-FFF2-40B4-BE49-F238E27FC236}">
                <a16:creationId xmlns:a16="http://schemas.microsoft.com/office/drawing/2014/main" id="{B774C1F2-8404-5C54-676A-A6BE2A3BFBA5}"/>
              </a:ext>
            </a:extLst>
          </p:cNvPr>
          <p:cNvPicPr>
            <a:picLocks noChangeAspect="1"/>
          </p:cNvPicPr>
          <p:nvPr/>
        </p:nvPicPr>
        <p:blipFill rotWithShape="1">
          <a:blip r:embed="rId2"/>
          <a:srcRect r="419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Text Placeholder 2">
            <a:extLst>
              <a:ext uri="{FF2B5EF4-FFF2-40B4-BE49-F238E27FC236}">
                <a16:creationId xmlns:a16="http://schemas.microsoft.com/office/drawing/2014/main" id="{50EACE68-C884-4900-BA05-58DEA1511030}"/>
              </a:ext>
            </a:extLst>
          </p:cNvPr>
          <p:cNvSpPr>
            <a:spLocks noGrp="1"/>
          </p:cNvSpPr>
          <p:nvPr>
            <p:ph type="body" sz="quarter" idx="14"/>
          </p:nvPr>
        </p:nvSpPr>
        <p:spPr>
          <a:xfrm>
            <a:off x="3336325" y="2147357"/>
            <a:ext cx="5436972" cy="4101042"/>
          </a:xfr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Data Platform MVP since 2015</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MCT – Microsoft Certified Professional</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SQL Saturday SP Organizer</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Senior Database Administrator @Pythian</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Happy husband and dad</a:t>
            </a:r>
          </a:p>
          <a:p>
            <a:pPr>
              <a:lnSpc>
                <a:spcPct val="90000"/>
              </a:lnSpc>
              <a:spcAft>
                <a:spcPts val="600"/>
              </a:spcAft>
            </a:pPr>
            <a:r>
              <a:rPr lang="en-US" sz="2000" dirty="0">
                <a:solidFill>
                  <a:schemeClr val="tx1">
                    <a:lumMod val="85000"/>
                    <a:lumOff val="15000"/>
                  </a:schemeClr>
                </a:solidFill>
                <a:hlinkClick r:id="rId3"/>
              </a:rPr>
              <a:t>rffonseca@outlook.com</a:t>
            </a:r>
            <a:endParaRPr lang="en-US" sz="2000" dirty="0">
              <a:solidFill>
                <a:schemeClr val="tx1">
                  <a:lumMod val="85000"/>
                  <a:lumOff val="15000"/>
                </a:schemeClr>
              </a:solidFill>
            </a:endParaRPr>
          </a:p>
          <a:p>
            <a:pPr>
              <a:lnSpc>
                <a:spcPct val="90000"/>
              </a:lnSpc>
              <a:spcAft>
                <a:spcPts val="600"/>
              </a:spcAft>
            </a:pPr>
            <a:r>
              <a:rPr lang="en-US" sz="2000" dirty="0">
                <a:solidFill>
                  <a:schemeClr val="tx1">
                    <a:lumMod val="85000"/>
                    <a:lumOff val="15000"/>
                  </a:schemeClr>
                </a:solidFill>
                <a:hlinkClick r:id="rId4"/>
              </a:rPr>
              <a:t>https://www.linkedin.com/in/rffonseca</a:t>
            </a: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p:txBody>
      </p:sp>
      <p:pic>
        <p:nvPicPr>
          <p:cNvPr id="7" name="Picture Placeholder 6" descr="A group of people standing on a stage&#10;&#10;Description automatically generated with medium confidence">
            <a:extLst>
              <a:ext uri="{FF2B5EF4-FFF2-40B4-BE49-F238E27FC236}">
                <a16:creationId xmlns:a16="http://schemas.microsoft.com/office/drawing/2014/main" id="{27F3FCB7-F44E-B33E-1C82-EEA540C01B33}"/>
              </a:ext>
            </a:extLst>
          </p:cNvPr>
          <p:cNvPicPr>
            <a:picLocks noGrp="1" noChangeAspect="1"/>
          </p:cNvPicPr>
          <p:nvPr>
            <p:ph type="pic" sz="quarter" idx="15"/>
          </p:nvPr>
        </p:nvPicPr>
        <p:blipFill rotWithShape="1">
          <a:blip r:embed="rId5"/>
          <a:srcRect l="24142" r="3636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pic>
        <p:nvPicPr>
          <p:cNvPr id="2050" name="Picture 2" descr="Analytics Journey | Pythian®">
            <a:extLst>
              <a:ext uri="{FF2B5EF4-FFF2-40B4-BE49-F238E27FC236}">
                <a16:creationId xmlns:a16="http://schemas.microsoft.com/office/drawing/2014/main" id="{F17A06AD-4C17-0670-9037-0C93864E3A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461" y="4725205"/>
            <a:ext cx="4076700" cy="199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13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BA4BFE-A3F4-DED9-DD3C-C8147EE47418}"/>
              </a:ext>
            </a:extLst>
          </p:cNvPr>
          <p:cNvSpPr>
            <a:spLocks noGrp="1"/>
          </p:cNvSpPr>
          <p:nvPr>
            <p:ph type="title"/>
          </p:nvPr>
        </p:nvSpPr>
        <p:spPr>
          <a:xfrm>
            <a:off x="457200" y="1288225"/>
            <a:ext cx="7450837" cy="743775"/>
          </a:xfrm>
        </p:spPr>
        <p:txBody>
          <a:bodyPr>
            <a:normAutofit fontScale="90000"/>
          </a:bodyPr>
          <a:lstStyle/>
          <a:p>
            <a:pPr algn="r"/>
            <a:r>
              <a:rPr lang="en-US" sz="4800" dirty="0"/>
              <a:t>Agenda</a:t>
            </a:r>
          </a:p>
        </p:txBody>
      </p:sp>
      <p:sp>
        <p:nvSpPr>
          <p:cNvPr id="2" name="Text Placeholder 2">
            <a:extLst>
              <a:ext uri="{FF2B5EF4-FFF2-40B4-BE49-F238E27FC236}">
                <a16:creationId xmlns:a16="http://schemas.microsoft.com/office/drawing/2014/main" id="{35A5A7F4-DF12-B234-A7BE-EB3B4D8B0EED}"/>
              </a:ext>
            </a:extLst>
          </p:cNvPr>
          <p:cNvSpPr txBox="1">
            <a:spLocks/>
          </p:cNvSpPr>
          <p:nvPr/>
        </p:nvSpPr>
        <p:spPr>
          <a:xfrm>
            <a:off x="711200" y="2032000"/>
            <a:ext cx="7450837" cy="4535055"/>
          </a:xfrm>
          <a:prstGeom prst="rect">
            <a:avLst/>
          </a:prstGeom>
        </p:spPr>
        <p:txBody>
          <a:bodyPr vert="horz" lIns="91440" tIns="45720" rIns="91440" bIns="45720" rtlCol="0" anchor="ct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200000"/>
              </a:lnSpc>
              <a:spcAft>
                <a:spcPts val="600"/>
              </a:spcAft>
            </a:pPr>
            <a:r>
              <a:rPr lang="en-US" dirty="0"/>
              <a:t>Is Disaster Recovery and High Availability the same?</a:t>
            </a:r>
          </a:p>
          <a:p>
            <a:pPr lvl="1">
              <a:lnSpc>
                <a:spcPct val="200000"/>
              </a:lnSpc>
              <a:spcAft>
                <a:spcPts val="600"/>
              </a:spcAft>
            </a:pPr>
            <a:r>
              <a:rPr lang="en-US" dirty="0"/>
              <a:t>Why Transaction Log is so important</a:t>
            </a:r>
          </a:p>
          <a:p>
            <a:pPr lvl="1">
              <a:lnSpc>
                <a:spcPct val="200000"/>
              </a:lnSpc>
              <a:spcAft>
                <a:spcPts val="600"/>
              </a:spcAft>
            </a:pPr>
            <a:r>
              <a:rPr lang="en-US" dirty="0"/>
              <a:t>Be sure your backups are regularly taken and tested </a:t>
            </a:r>
          </a:p>
          <a:p>
            <a:pPr lvl="1">
              <a:lnSpc>
                <a:spcPct val="200000"/>
              </a:lnSpc>
              <a:spcAft>
                <a:spcPts val="600"/>
              </a:spcAft>
            </a:pPr>
            <a:r>
              <a:rPr lang="en-US" dirty="0"/>
              <a:t>Log Shipping</a:t>
            </a:r>
          </a:p>
          <a:p>
            <a:pPr lvl="1">
              <a:lnSpc>
                <a:spcPct val="200000"/>
              </a:lnSpc>
              <a:spcAft>
                <a:spcPts val="600"/>
              </a:spcAft>
            </a:pPr>
            <a:r>
              <a:rPr lang="en-US" dirty="0"/>
              <a:t>Database Mirror </a:t>
            </a:r>
          </a:p>
          <a:p>
            <a:pPr lvl="1">
              <a:lnSpc>
                <a:spcPct val="200000"/>
              </a:lnSpc>
              <a:spcAft>
                <a:spcPts val="600"/>
              </a:spcAft>
            </a:pPr>
            <a:r>
              <a:rPr lang="en-US" dirty="0"/>
              <a:t>Failover Cluster</a:t>
            </a:r>
          </a:p>
          <a:p>
            <a:pPr lvl="1">
              <a:lnSpc>
                <a:spcPct val="200000"/>
              </a:lnSpc>
              <a:spcAft>
                <a:spcPts val="600"/>
              </a:spcAft>
            </a:pPr>
            <a:r>
              <a:rPr lang="en-US" dirty="0" err="1"/>
              <a:t>AlwaysOn</a:t>
            </a:r>
            <a:r>
              <a:rPr lang="en-US" dirty="0"/>
              <a:t> Availability Groups</a:t>
            </a:r>
          </a:p>
        </p:txBody>
      </p:sp>
    </p:spTree>
    <p:extLst>
      <p:ext uri="{BB962C8B-B14F-4D97-AF65-F5344CB8AC3E}">
        <p14:creationId xmlns:p14="http://schemas.microsoft.com/office/powerpoint/2010/main" val="1946043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Microsoft SQL Server">
            <a:extLst>
              <a:ext uri="{FF2B5EF4-FFF2-40B4-BE49-F238E27FC236}">
                <a16:creationId xmlns:a16="http://schemas.microsoft.com/office/drawing/2014/main" id="{9931DA97-AAEB-4DF9-9249-46EAD11B3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43050"/>
            <a:ext cx="2732130" cy="22003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Microsoft SQL Server">
            <a:extLst>
              <a:ext uri="{FF2B5EF4-FFF2-40B4-BE49-F238E27FC236}">
                <a16:creationId xmlns:a16="http://schemas.microsoft.com/office/drawing/2014/main" id="{C4AFC8F2-9305-4EFD-8F86-F5C14F68B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9701"/>
            <a:ext cx="2732130" cy="22003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7F9570D-462E-F414-1D08-E3D97A62104E}"/>
              </a:ext>
            </a:extLst>
          </p:cNvPr>
          <p:cNvPicPr>
            <a:picLocks noChangeAspect="1"/>
          </p:cNvPicPr>
          <p:nvPr/>
        </p:nvPicPr>
        <p:blipFill>
          <a:blip r:embed="rId4">
            <a:alphaModFix amt="35000"/>
          </a:blip>
          <a:stretch>
            <a:fillRect/>
          </a:stretch>
        </p:blipFill>
        <p:spPr>
          <a:xfrm>
            <a:off x="240146" y="3656553"/>
            <a:ext cx="2419928" cy="2476392"/>
          </a:xfrm>
          <a:prstGeom prst="rect">
            <a:avLst/>
          </a:prstGeom>
          <a:noFill/>
          <a:ln>
            <a:noFill/>
          </a:ln>
        </p:spPr>
      </p:pic>
      <p:pic>
        <p:nvPicPr>
          <p:cNvPr id="9" name="Picture 10" descr="X Mark Vector Art, Icons, and Graphics for Free Download">
            <a:extLst>
              <a:ext uri="{FF2B5EF4-FFF2-40B4-BE49-F238E27FC236}">
                <a16:creationId xmlns:a16="http://schemas.microsoft.com/office/drawing/2014/main" id="{82201241-3960-2BC5-AB55-6A24C21B884E}"/>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409312" y="1535579"/>
            <a:ext cx="2183038" cy="218303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E548993E-9C24-98BE-D412-7FD26B726128}"/>
              </a:ext>
            </a:extLst>
          </p:cNvPr>
          <p:cNvSpPr txBox="1">
            <a:spLocks/>
          </p:cNvSpPr>
          <p:nvPr/>
        </p:nvSpPr>
        <p:spPr>
          <a:xfrm>
            <a:off x="2761517" y="1478989"/>
            <a:ext cx="6224335" cy="2296217"/>
          </a:xfrm>
          <a:prstGeom prst="rect">
            <a:avLst/>
          </a:prstGeom>
        </p:spPr>
        <p:txBody>
          <a:bodyPr vert="horz" lIns="91440" tIns="45720" rIns="91440" bIns="45720" rtlCol="0" anchor="ctr">
            <a:normAutofit/>
          </a:bodyPr>
          <a:lstStyle>
            <a:lvl1pPr marL="0" indent="0" algn="l" defTabSz="914400" rtl="0" eaLnBrk="1" latinLnBrk="0" hangingPunct="1">
              <a:lnSpc>
                <a:spcPts val="3000"/>
              </a:lnSpc>
              <a:spcBef>
                <a:spcPts val="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lnSpc>
                <a:spcPct val="90000"/>
              </a:lnSpc>
              <a:buFont typeface="Arial" panose="020B0604020202020204" pitchFamily="34" charset="0"/>
              <a:buChar char="•"/>
            </a:pPr>
            <a:r>
              <a:rPr lang="en-US" sz="3200" b="1" dirty="0">
                <a:solidFill>
                  <a:schemeClr val="tx1"/>
                </a:solidFill>
              </a:rPr>
              <a:t>High Availability</a:t>
            </a:r>
          </a:p>
          <a:p>
            <a:pPr lvl="1" indent="-228600">
              <a:buFont typeface="Arial" panose="020B0604020202020204" pitchFamily="34" charset="0"/>
              <a:buChar char="•"/>
            </a:pPr>
            <a:r>
              <a:rPr lang="en-US" sz="2800" dirty="0"/>
              <a:t>Failover solution in the event of a server/</a:t>
            </a:r>
            <a:r>
              <a:rPr lang="en-US" sz="2800"/>
              <a:t>database fails</a:t>
            </a:r>
          </a:p>
          <a:p>
            <a:pPr lvl="1" indent="-228600">
              <a:buFont typeface="Arial" panose="020B0604020202020204" pitchFamily="34" charset="0"/>
              <a:buChar char="•"/>
            </a:pPr>
            <a:r>
              <a:rPr lang="en-US" sz="2800" dirty="0"/>
              <a:t>Means uptime requirements</a:t>
            </a:r>
          </a:p>
          <a:p>
            <a:pPr lvl="1" indent="-228600">
              <a:buFont typeface="Arial" panose="020B0604020202020204" pitchFamily="34" charset="0"/>
              <a:buChar char="•"/>
            </a:pPr>
            <a:r>
              <a:rPr lang="en-US" sz="2800" dirty="0"/>
              <a:t>Database available to users</a:t>
            </a:r>
          </a:p>
        </p:txBody>
      </p:sp>
      <p:sp>
        <p:nvSpPr>
          <p:cNvPr id="11" name="Text Placeholder 2">
            <a:extLst>
              <a:ext uri="{FF2B5EF4-FFF2-40B4-BE49-F238E27FC236}">
                <a16:creationId xmlns:a16="http://schemas.microsoft.com/office/drawing/2014/main" id="{23457597-84E5-7E9A-6A89-171E06997A01}"/>
              </a:ext>
            </a:extLst>
          </p:cNvPr>
          <p:cNvSpPr txBox="1">
            <a:spLocks/>
          </p:cNvSpPr>
          <p:nvPr/>
        </p:nvSpPr>
        <p:spPr>
          <a:xfrm>
            <a:off x="2761517" y="3845841"/>
            <a:ext cx="6224335" cy="2593059"/>
          </a:xfrm>
          <a:prstGeom prst="rect">
            <a:avLst/>
          </a:prstGeom>
        </p:spPr>
        <p:txBody>
          <a:bodyPr vert="horz" lIns="91440" tIns="45720" rIns="91440" bIns="45720" rtlCol="0" anchor="ctr">
            <a:normAutofit lnSpcReduction="10000"/>
          </a:bodyPr>
          <a:lstStyle>
            <a:lvl1pPr marL="0" indent="0" algn="l" defTabSz="914400" rtl="0" eaLnBrk="1" latinLnBrk="0" hangingPunct="1">
              <a:lnSpc>
                <a:spcPts val="3000"/>
              </a:lnSpc>
              <a:spcBef>
                <a:spcPts val="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lnSpc>
                <a:spcPct val="90000"/>
              </a:lnSpc>
              <a:buFont typeface="Arial" panose="020B0604020202020204" pitchFamily="34" charset="0"/>
              <a:buChar char="•"/>
            </a:pPr>
            <a:r>
              <a:rPr lang="en-US" sz="3200" b="1" dirty="0">
                <a:solidFill>
                  <a:schemeClr val="tx1"/>
                </a:solidFill>
              </a:rPr>
              <a:t>Disaster Recovery</a:t>
            </a:r>
          </a:p>
          <a:p>
            <a:pPr lvl="1" indent="-228600">
              <a:buFont typeface="Arial" panose="020B0604020202020204" pitchFamily="34" charset="0"/>
              <a:buChar char="•"/>
            </a:pPr>
            <a:r>
              <a:rPr lang="en-US" sz="2800" dirty="0"/>
              <a:t>Policies and Procedures to enable a recovery from disaster</a:t>
            </a:r>
          </a:p>
          <a:p>
            <a:pPr lvl="1" indent="-228600">
              <a:buFont typeface="Arial" panose="020B0604020202020204" pitchFamily="34" charset="0"/>
              <a:buChar char="•"/>
            </a:pPr>
            <a:r>
              <a:rPr lang="en-US" sz="2800" dirty="0"/>
              <a:t>RPO and RTO</a:t>
            </a:r>
          </a:p>
          <a:p>
            <a:pPr lvl="1" indent="-228600">
              <a:buFont typeface="Arial" panose="020B0604020202020204" pitchFamily="34" charset="0"/>
              <a:buChar char="•"/>
            </a:pPr>
            <a:r>
              <a:rPr lang="en-US" sz="2800" dirty="0"/>
              <a:t>Security</a:t>
            </a:r>
          </a:p>
          <a:p>
            <a:pPr lvl="1" indent="-228600">
              <a:buFont typeface="Arial" panose="020B0604020202020204" pitchFamily="34" charset="0"/>
              <a:buChar char="•"/>
            </a:pPr>
            <a:r>
              <a:rPr lang="en-US" sz="2800" dirty="0"/>
              <a:t>Documentation</a:t>
            </a:r>
          </a:p>
        </p:txBody>
      </p:sp>
    </p:spTree>
    <p:extLst>
      <p:ext uri="{BB962C8B-B14F-4D97-AF65-F5344CB8AC3E}">
        <p14:creationId xmlns:p14="http://schemas.microsoft.com/office/powerpoint/2010/main" val="232345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421711" y="1435519"/>
            <a:ext cx="9821884" cy="520700"/>
          </a:xfrm>
        </p:spPr>
        <p:txBody>
          <a:bodyPr/>
          <a:lstStyle/>
          <a:p>
            <a:r>
              <a:rPr lang="en-US" dirty="0"/>
              <a:t>Why Transaction Log is so important?</a:t>
            </a:r>
          </a:p>
        </p:txBody>
      </p:sp>
      <p:sp>
        <p:nvSpPr>
          <p:cNvPr id="5" name="Text Placeholder 4">
            <a:extLst>
              <a:ext uri="{FF2B5EF4-FFF2-40B4-BE49-F238E27FC236}">
                <a16:creationId xmlns:a16="http://schemas.microsoft.com/office/drawing/2014/main" id="{C2E71E61-2130-CEDE-65AE-A567A5FF53C8}"/>
              </a:ext>
            </a:extLst>
          </p:cNvPr>
          <p:cNvSpPr>
            <a:spLocks noGrp="1"/>
          </p:cNvSpPr>
          <p:nvPr>
            <p:ph type="body" sz="quarter" idx="22"/>
          </p:nvPr>
        </p:nvSpPr>
        <p:spPr/>
        <p:txBody>
          <a:bodyPr/>
          <a:lstStyle/>
          <a:p>
            <a:endParaRPr lang="en-US" dirty="0"/>
          </a:p>
        </p:txBody>
      </p:sp>
      <p:sp>
        <p:nvSpPr>
          <p:cNvPr id="6" name="Text Placeholder 2">
            <a:extLst>
              <a:ext uri="{FF2B5EF4-FFF2-40B4-BE49-F238E27FC236}">
                <a16:creationId xmlns:a16="http://schemas.microsoft.com/office/drawing/2014/main" id="{04D89F68-B402-46BC-8344-46CEE4D4A955}"/>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Every HA and DR uses Transaction Log to accomplish this goal</a:t>
            </a:r>
          </a:p>
          <a:p>
            <a:r>
              <a:rPr lang="en-US" dirty="0"/>
              <a:t>TL is critical to the health of a database</a:t>
            </a:r>
          </a:p>
          <a:p>
            <a:r>
              <a:rPr lang="en-US" dirty="0"/>
              <a:t>Critical to operation of HA and DR</a:t>
            </a:r>
          </a:p>
          <a:p>
            <a:pPr lvl="1">
              <a:lnSpc>
                <a:spcPct val="200000"/>
              </a:lnSpc>
              <a:spcAft>
                <a:spcPts val="600"/>
              </a:spcAft>
            </a:pPr>
            <a:endParaRPr lang="en-US" dirty="0"/>
          </a:p>
        </p:txBody>
      </p:sp>
    </p:spTree>
    <p:extLst>
      <p:ext uri="{BB962C8B-B14F-4D97-AF65-F5344CB8AC3E}">
        <p14:creationId xmlns:p14="http://schemas.microsoft.com/office/powerpoint/2010/main" val="1300559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421711" y="1435519"/>
            <a:ext cx="9821884" cy="520700"/>
          </a:xfrm>
        </p:spPr>
        <p:txBody>
          <a:bodyPr/>
          <a:lstStyle/>
          <a:p>
            <a:r>
              <a:rPr lang="en-US" dirty="0"/>
              <a:t>ACID concept</a:t>
            </a:r>
          </a:p>
        </p:txBody>
      </p:sp>
      <p:sp>
        <p:nvSpPr>
          <p:cNvPr id="5" name="Text Placeholder 4">
            <a:extLst>
              <a:ext uri="{FF2B5EF4-FFF2-40B4-BE49-F238E27FC236}">
                <a16:creationId xmlns:a16="http://schemas.microsoft.com/office/drawing/2014/main" id="{C2E71E61-2130-CEDE-65AE-A567A5FF53C8}"/>
              </a:ext>
            </a:extLst>
          </p:cNvPr>
          <p:cNvSpPr>
            <a:spLocks noGrp="1"/>
          </p:cNvSpPr>
          <p:nvPr>
            <p:ph type="body" sz="quarter" idx="22"/>
          </p:nvPr>
        </p:nvSpPr>
        <p:spPr/>
        <p:txBody>
          <a:bodyPr/>
          <a:lstStyle/>
          <a:p>
            <a:endParaRPr lang="en-US" dirty="0"/>
          </a:p>
        </p:txBody>
      </p:sp>
      <p:sp>
        <p:nvSpPr>
          <p:cNvPr id="6" name="Text Placeholder 2">
            <a:extLst>
              <a:ext uri="{FF2B5EF4-FFF2-40B4-BE49-F238E27FC236}">
                <a16:creationId xmlns:a16="http://schemas.microsoft.com/office/drawing/2014/main" id="{04D89F68-B402-46BC-8344-46CEE4D4A955}"/>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It is a single logic unit of work</a:t>
            </a:r>
          </a:p>
          <a:p>
            <a:r>
              <a:rPr lang="en-US" dirty="0"/>
              <a:t>Atomic</a:t>
            </a:r>
          </a:p>
          <a:p>
            <a:r>
              <a:rPr lang="en-US" dirty="0"/>
              <a:t>Consistent</a:t>
            </a:r>
          </a:p>
          <a:p>
            <a:r>
              <a:rPr lang="en-US" dirty="0"/>
              <a:t>Isolated</a:t>
            </a:r>
          </a:p>
          <a:p>
            <a:r>
              <a:rPr lang="en-US" dirty="0"/>
              <a:t>Durable</a:t>
            </a:r>
          </a:p>
          <a:p>
            <a:pPr lvl="1">
              <a:lnSpc>
                <a:spcPct val="200000"/>
              </a:lnSpc>
              <a:spcAft>
                <a:spcPts val="600"/>
              </a:spcAft>
            </a:pPr>
            <a:endParaRPr lang="en-US" dirty="0"/>
          </a:p>
        </p:txBody>
      </p:sp>
    </p:spTree>
    <p:extLst>
      <p:ext uri="{BB962C8B-B14F-4D97-AF65-F5344CB8AC3E}">
        <p14:creationId xmlns:p14="http://schemas.microsoft.com/office/powerpoint/2010/main" val="3219063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How ACID relates to TL?</a:t>
            </a:r>
          </a:p>
        </p:txBody>
      </p:sp>
      <p:pic>
        <p:nvPicPr>
          <p:cNvPr id="1026" name="Picture 2" descr="Database Icon Vector Art, Icons, and Graphics for Free Download">
            <a:extLst>
              <a:ext uri="{FF2B5EF4-FFF2-40B4-BE49-F238E27FC236}">
                <a16:creationId xmlns:a16="http://schemas.microsoft.com/office/drawing/2014/main" id="{E1CB92CE-C0C0-485C-69CA-E1952455A3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158" y="3830430"/>
            <a:ext cx="1875426" cy="18754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vd ram module for the personal computer icon in outline style isolated  vector illustration. | CanStock">
            <a:extLst>
              <a:ext uri="{FF2B5EF4-FFF2-40B4-BE49-F238E27FC236}">
                <a16:creationId xmlns:a16="http://schemas.microsoft.com/office/drawing/2014/main" id="{CD417DBF-7935-FB6C-20E7-D0570CDE92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26582" r="7009" b="31869"/>
          <a:stretch/>
        </p:blipFill>
        <p:spPr bwMode="auto">
          <a:xfrm>
            <a:off x="3794830" y="3087660"/>
            <a:ext cx="1548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doo-jenkins-connector-124 | Ksolves-store">
            <a:extLst>
              <a:ext uri="{FF2B5EF4-FFF2-40B4-BE49-F238E27FC236}">
                <a16:creationId xmlns:a16="http://schemas.microsoft.com/office/drawing/2014/main" id="{4DFC7694-AAA1-90F9-BD04-DA4AC0C2B5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4668" y="1930256"/>
            <a:ext cx="829115" cy="829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QL Server performance tuning | How is data stored in SQL database">
            <a:extLst>
              <a:ext uri="{FF2B5EF4-FFF2-40B4-BE49-F238E27FC236}">
                <a16:creationId xmlns:a16="http://schemas.microsoft.com/office/drawing/2014/main" id="{21617834-1892-84A0-5F0B-02F797F914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2437" y="4252521"/>
            <a:ext cx="1996030" cy="42889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esktop computer Royalty Free Vector Image - VectorStock">
            <a:extLst>
              <a:ext uri="{FF2B5EF4-FFF2-40B4-BE49-F238E27FC236}">
                <a16:creationId xmlns:a16="http://schemas.microsoft.com/office/drawing/2014/main" id="{7F008096-7A25-228E-F5BB-7F63B5ADFE7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4013" r="-327" b="14013"/>
          <a:stretch/>
        </p:blipFill>
        <p:spPr bwMode="auto">
          <a:xfrm flipH="1">
            <a:off x="1038192" y="5040000"/>
            <a:ext cx="1440000" cy="127248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DD0054A7-A7B7-06CC-0E7C-DCD096C21F83}"/>
              </a:ext>
            </a:extLst>
          </p:cNvPr>
          <p:cNvSpPr txBox="1">
            <a:spLocks/>
          </p:cNvSpPr>
          <p:nvPr/>
        </p:nvSpPr>
        <p:spPr>
          <a:xfrm>
            <a:off x="2517623" y="5218323"/>
            <a:ext cx="1996031" cy="1272479"/>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t>BEGIN TRAN</a:t>
            </a:r>
          </a:p>
          <a:p>
            <a:pPr marL="0" indent="0">
              <a:buNone/>
            </a:pPr>
            <a:r>
              <a:rPr lang="en-US" sz="1100" dirty="0"/>
              <a:t>UPDATE Clients SET Name = ‘John’</a:t>
            </a:r>
          </a:p>
          <a:p>
            <a:pPr marL="0" indent="0">
              <a:buNone/>
            </a:pPr>
            <a:r>
              <a:rPr lang="en-US" sz="1100" dirty="0"/>
              <a:t>WHERE Id = 10</a:t>
            </a:r>
          </a:p>
          <a:p>
            <a:pPr marL="0" indent="0">
              <a:buNone/>
            </a:pPr>
            <a:r>
              <a:rPr lang="en-US" sz="1100" dirty="0"/>
              <a:t>UPDATE Clients SET Name = ‘Peter’</a:t>
            </a:r>
          </a:p>
          <a:p>
            <a:pPr marL="0" indent="0">
              <a:buNone/>
            </a:pPr>
            <a:r>
              <a:rPr lang="en-US" sz="1100" dirty="0"/>
              <a:t>WHERE Id = 5</a:t>
            </a:r>
          </a:p>
          <a:p>
            <a:pPr marL="0" indent="0">
              <a:buNone/>
            </a:pPr>
            <a:r>
              <a:rPr lang="en-US" sz="1100" dirty="0"/>
              <a:t>COMMIT</a:t>
            </a:r>
          </a:p>
        </p:txBody>
      </p:sp>
      <p:sp>
        <p:nvSpPr>
          <p:cNvPr id="14" name="Right Arrow 13">
            <a:extLst>
              <a:ext uri="{FF2B5EF4-FFF2-40B4-BE49-F238E27FC236}">
                <a16:creationId xmlns:a16="http://schemas.microsoft.com/office/drawing/2014/main" id="{91DA2461-058A-0F72-128C-8832E9982DF1}"/>
              </a:ext>
            </a:extLst>
          </p:cNvPr>
          <p:cNvSpPr/>
          <p:nvPr/>
        </p:nvSpPr>
        <p:spPr>
          <a:xfrm>
            <a:off x="4769252" y="5218396"/>
            <a:ext cx="1875426" cy="164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a:extLst>
              <a:ext uri="{FF2B5EF4-FFF2-40B4-BE49-F238E27FC236}">
                <a16:creationId xmlns:a16="http://schemas.microsoft.com/office/drawing/2014/main" id="{C60B3678-09A5-F43E-8202-6EABB36B250A}"/>
              </a:ext>
            </a:extLst>
          </p:cNvPr>
          <p:cNvSpPr/>
          <p:nvPr/>
        </p:nvSpPr>
        <p:spPr>
          <a:xfrm>
            <a:off x="5655053" y="4379073"/>
            <a:ext cx="989625" cy="1646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22B534F4-4CB6-3117-B61B-F3F24C4B5D6E}"/>
              </a:ext>
            </a:extLst>
          </p:cNvPr>
          <p:cNvSpPr/>
          <p:nvPr/>
        </p:nvSpPr>
        <p:spPr>
          <a:xfrm>
            <a:off x="2518661" y="2873210"/>
            <a:ext cx="181128" cy="3421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Checkpoint rubber stamp Royalty Free Vector Image">
            <a:extLst>
              <a:ext uri="{FF2B5EF4-FFF2-40B4-BE49-F238E27FC236}">
                <a16:creationId xmlns:a16="http://schemas.microsoft.com/office/drawing/2014/main" id="{18EF237E-5A49-B1B4-CD52-3FD0F500975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9930" r="676" b="28529"/>
          <a:stretch/>
        </p:blipFill>
        <p:spPr bwMode="auto">
          <a:xfrm>
            <a:off x="5954983" y="2705553"/>
            <a:ext cx="1875426" cy="758599"/>
          </a:xfrm>
          <a:prstGeom prst="rect">
            <a:avLst/>
          </a:prstGeom>
          <a:noFill/>
          <a:extLst>
            <a:ext uri="{909E8E84-426E-40DD-AFC4-6F175D3DCCD1}">
              <a14:hiddenFill xmlns:a14="http://schemas.microsoft.com/office/drawing/2010/main">
                <a:solidFill>
                  <a:srgbClr val="FFFFFF"/>
                </a:solidFill>
              </a14:hiddenFill>
            </a:ext>
          </a:extLst>
        </p:spPr>
      </p:pic>
      <p:sp>
        <p:nvSpPr>
          <p:cNvPr id="22" name="Right Arrow 21">
            <a:extLst>
              <a:ext uri="{FF2B5EF4-FFF2-40B4-BE49-F238E27FC236}">
                <a16:creationId xmlns:a16="http://schemas.microsoft.com/office/drawing/2014/main" id="{F5F96BB2-C67D-37D1-3511-0D9F1B173CD4}"/>
              </a:ext>
            </a:extLst>
          </p:cNvPr>
          <p:cNvSpPr/>
          <p:nvPr/>
        </p:nvSpPr>
        <p:spPr>
          <a:xfrm>
            <a:off x="5371958" y="3186845"/>
            <a:ext cx="528825" cy="1965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a:extLst>
              <a:ext uri="{FF2B5EF4-FFF2-40B4-BE49-F238E27FC236}">
                <a16:creationId xmlns:a16="http://schemas.microsoft.com/office/drawing/2014/main" id="{A165EACD-6694-5746-D9E7-EA2482114E57}"/>
              </a:ext>
            </a:extLst>
          </p:cNvPr>
          <p:cNvSpPr/>
          <p:nvPr/>
        </p:nvSpPr>
        <p:spPr>
          <a:xfrm>
            <a:off x="7066256" y="3304032"/>
            <a:ext cx="181128" cy="5473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3293A079-57F9-AF9E-912B-9466DF12A1B0}"/>
              </a:ext>
            </a:extLst>
          </p:cNvPr>
          <p:cNvSpPr/>
          <p:nvPr/>
        </p:nvSpPr>
        <p:spPr>
          <a:xfrm>
            <a:off x="4478266" y="3775108"/>
            <a:ext cx="181128" cy="3421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00CE084C-EFE9-8189-8964-71EF2491AEC3}"/>
              </a:ext>
            </a:extLst>
          </p:cNvPr>
          <p:cNvSpPr txBox="1">
            <a:spLocks/>
          </p:cNvSpPr>
          <p:nvPr/>
        </p:nvSpPr>
        <p:spPr>
          <a:xfrm>
            <a:off x="928583" y="3138868"/>
            <a:ext cx="1996031" cy="1272479"/>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t>BEGIN TRAN</a:t>
            </a:r>
          </a:p>
          <a:p>
            <a:pPr marL="0" indent="0">
              <a:buNone/>
            </a:pPr>
            <a:r>
              <a:rPr lang="en-US" sz="1100" dirty="0"/>
              <a:t>UPDATE Clients SET Name = ‘John’</a:t>
            </a:r>
          </a:p>
          <a:p>
            <a:pPr marL="0" indent="0">
              <a:buNone/>
            </a:pPr>
            <a:r>
              <a:rPr lang="en-US" sz="1100" dirty="0"/>
              <a:t>WHERE Id = 10</a:t>
            </a:r>
          </a:p>
          <a:p>
            <a:pPr marL="0" indent="0">
              <a:buNone/>
            </a:pPr>
            <a:r>
              <a:rPr lang="en-US" sz="1100" dirty="0"/>
              <a:t>UPDATE Clients SET Name = ‘Peter’</a:t>
            </a:r>
          </a:p>
          <a:p>
            <a:pPr marL="0" indent="0">
              <a:buNone/>
            </a:pPr>
            <a:r>
              <a:rPr lang="en-US" sz="1100" dirty="0"/>
              <a:t>WHERE Id = 5</a:t>
            </a:r>
          </a:p>
          <a:p>
            <a:pPr marL="0" indent="0">
              <a:buNone/>
            </a:pPr>
            <a:r>
              <a:rPr lang="en-US" sz="1100" dirty="0"/>
              <a:t>COMMIT</a:t>
            </a:r>
          </a:p>
        </p:txBody>
      </p:sp>
      <p:sp>
        <p:nvSpPr>
          <p:cNvPr id="26" name="Right Arrow 25">
            <a:extLst>
              <a:ext uri="{FF2B5EF4-FFF2-40B4-BE49-F238E27FC236}">
                <a16:creationId xmlns:a16="http://schemas.microsoft.com/office/drawing/2014/main" id="{E617052B-8895-6623-0B24-DF4F442D0989}"/>
              </a:ext>
            </a:extLst>
          </p:cNvPr>
          <p:cNvSpPr/>
          <p:nvPr/>
        </p:nvSpPr>
        <p:spPr>
          <a:xfrm>
            <a:off x="2844860" y="3479435"/>
            <a:ext cx="949970" cy="236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84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 calcmode="lin" valueType="num">
                                      <p:cBhvr additive="base">
                                        <p:cTn id="7" dur="500"/>
                                        <p:tgtEl>
                                          <p:spTgt spid="1034"/>
                                        </p:tgtEl>
                                        <p:attrNameLst>
                                          <p:attrName>ppt_x</p:attrName>
                                        </p:attrNameLst>
                                      </p:cBhvr>
                                      <p:tavLst>
                                        <p:tav tm="0">
                                          <p:val>
                                            <p:strVal val="#ppt_x-#ppt_w*1.125000"/>
                                          </p:val>
                                        </p:tav>
                                        <p:tav tm="100000">
                                          <p:val>
                                            <p:strVal val="#ppt_x"/>
                                          </p:val>
                                        </p:tav>
                                      </p:tavLst>
                                    </p:anim>
                                    <p:animEffect transition="in" filter="wipe(right)">
                                      <p:cBhvr>
                                        <p:cTn id="8" dur="500"/>
                                        <p:tgtEl>
                                          <p:spTgt spid="1034"/>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1"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ppt_x</p:attrName>
                                        </p:attrNameLst>
                                      </p:cBhvr>
                                      <p:tavLst>
                                        <p:tav tm="0">
                                          <p:val>
                                            <p:strVal val="#ppt_x-#ppt_w*1.125000"/>
                                          </p:val>
                                        </p:tav>
                                        <p:tav tm="100000">
                                          <p:val>
                                            <p:strVal val="#ppt_x"/>
                                          </p:val>
                                        </p:tav>
                                      </p:tavLst>
                                    </p:anim>
                                    <p:animEffect transition="in" filter="wipe(righ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lef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032"/>
                                        </p:tgtEl>
                                        <p:attrNameLst>
                                          <p:attrName>style.visibility</p:attrName>
                                        </p:attrNameLst>
                                      </p:cBhvr>
                                      <p:to>
                                        <p:strVal val="visible"/>
                                      </p:to>
                                    </p:set>
                                    <p:animEffect transition="in" filter="dissolve">
                                      <p:cBhvr>
                                        <p:cTn id="30" dur="500"/>
                                        <p:tgtEl>
                                          <p:spTgt spid="1032"/>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030"/>
                                        </p:tgtEl>
                                        <p:attrNameLst>
                                          <p:attrName>style.visibility</p:attrName>
                                        </p:attrNameLst>
                                      </p:cBhvr>
                                      <p:to>
                                        <p:strVal val="visible"/>
                                      </p:to>
                                    </p:set>
                                    <p:animEffect transition="in" filter="barn(inVertical)">
                                      <p:cBhvr>
                                        <p:cTn id="41" dur="500"/>
                                        <p:tgtEl>
                                          <p:spTgt spid="1030"/>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dissolve">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p:tgtEl>
                                          <p:spTgt spid="26"/>
                                        </p:tgtEl>
                                        <p:attrNameLst>
                                          <p:attrName>ppt_x</p:attrName>
                                        </p:attrNameLst>
                                      </p:cBhvr>
                                      <p:tavLst>
                                        <p:tav tm="0">
                                          <p:val>
                                            <p:strVal val="#ppt_x-#ppt_w*1.125000"/>
                                          </p:val>
                                        </p:tav>
                                        <p:tav tm="100000">
                                          <p:val>
                                            <p:strVal val="#ppt_x"/>
                                          </p:val>
                                        </p:tav>
                                      </p:tavLst>
                                    </p:anim>
                                    <p:animEffect transition="in" filter="wipe(right)">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p:tgtEl>
                                          <p:spTgt spid="21"/>
                                        </p:tgtEl>
                                        <p:attrNameLst>
                                          <p:attrName>ppt_y</p:attrName>
                                        </p:attrNameLst>
                                      </p:cBhvr>
                                      <p:tavLst>
                                        <p:tav tm="0">
                                          <p:val>
                                            <p:strVal val="#ppt_y+#ppt_h*1.125000"/>
                                          </p:val>
                                        </p:tav>
                                        <p:tav tm="100000">
                                          <p:val>
                                            <p:strVal val="#ppt_y"/>
                                          </p:val>
                                        </p:tav>
                                      </p:tavLst>
                                    </p:anim>
                                    <p:animEffect transition="in" filter="wipe(up)">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nodeType="clickEffect">
                                  <p:stCondLst>
                                    <p:cond delay="0"/>
                                  </p:stCondLst>
                                  <p:childTnLst>
                                    <p:set>
                                      <p:cBhvr>
                                        <p:cTn id="62" dur="1" fill="hold">
                                          <p:stCondLst>
                                            <p:cond delay="0"/>
                                          </p:stCondLst>
                                        </p:cTn>
                                        <p:tgtEl>
                                          <p:spTgt spid="1028"/>
                                        </p:tgtEl>
                                        <p:attrNameLst>
                                          <p:attrName>style.visibility</p:attrName>
                                        </p:attrNameLst>
                                      </p:cBhvr>
                                      <p:to>
                                        <p:strVal val="visible"/>
                                      </p:to>
                                    </p:set>
                                    <p:animEffect transition="in" filter="circle(in)">
                                      <p:cBhvr>
                                        <p:cTn id="63" dur="2000"/>
                                        <p:tgtEl>
                                          <p:spTgt spid="1028"/>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8"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p:tgtEl>
                                          <p:spTgt spid="22"/>
                                        </p:tgtEl>
                                        <p:attrNameLst>
                                          <p:attrName>ppt_x</p:attrName>
                                        </p:attrNameLst>
                                      </p:cBhvr>
                                      <p:tavLst>
                                        <p:tav tm="0">
                                          <p:val>
                                            <p:strVal val="#ppt_x-#ppt_w*1.125000"/>
                                          </p:val>
                                        </p:tav>
                                        <p:tav tm="100000">
                                          <p:val>
                                            <p:strVal val="#ppt_x"/>
                                          </p:val>
                                        </p:tav>
                                      </p:tavLst>
                                    </p:anim>
                                    <p:animEffect transition="in" filter="wipe(right)">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32" fill="hold" nodeType="clickEffect">
                                  <p:stCondLst>
                                    <p:cond delay="0"/>
                                  </p:stCondLst>
                                  <p:childTnLst>
                                    <p:set>
                                      <p:cBhvr>
                                        <p:cTn id="73" dur="1" fill="hold">
                                          <p:stCondLst>
                                            <p:cond delay="0"/>
                                          </p:stCondLst>
                                        </p:cTn>
                                        <p:tgtEl>
                                          <p:spTgt spid="1036"/>
                                        </p:tgtEl>
                                        <p:attrNameLst>
                                          <p:attrName>style.visibility</p:attrName>
                                        </p:attrNameLst>
                                      </p:cBhvr>
                                      <p:to>
                                        <p:strVal val="visible"/>
                                      </p:to>
                                    </p:set>
                                    <p:animEffect transition="in" filter="box(out)">
                                      <p:cBhvr>
                                        <p:cTn id="74" dur="2000"/>
                                        <p:tgtEl>
                                          <p:spTgt spid="1036"/>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1"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p:tgtEl>
                                          <p:spTgt spid="23"/>
                                        </p:tgtEl>
                                        <p:attrNameLst>
                                          <p:attrName>ppt_y</p:attrName>
                                        </p:attrNameLst>
                                      </p:cBhvr>
                                      <p:tavLst>
                                        <p:tav tm="0">
                                          <p:val>
                                            <p:strVal val="#ppt_y-#ppt_h*1.125000"/>
                                          </p:val>
                                        </p:tav>
                                        <p:tav tm="100000">
                                          <p:val>
                                            <p:strVal val="#ppt_y"/>
                                          </p:val>
                                        </p:tav>
                                      </p:tavLst>
                                    </p:anim>
                                    <p:animEffect transition="in" filter="wipe(down)">
                                      <p:cBhvr>
                                        <p:cTn id="8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1" animBg="1"/>
      <p:bldP spid="15" grpId="0" animBg="1"/>
      <p:bldP spid="21" grpId="0" animBg="1"/>
      <p:bldP spid="22" grpId="0" animBg="1"/>
      <p:bldP spid="23" grpId="0" animBg="1"/>
      <p:bldP spid="24" grpId="0" animBg="1"/>
      <p:bldP spid="2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Transaction Log</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SQL Server continuously log all records to TL</a:t>
            </a:r>
          </a:p>
          <a:p>
            <a:pPr marL="0" indent="0">
              <a:buNone/>
            </a:pPr>
            <a:r>
              <a:rPr lang="en-US" dirty="0"/>
              <a:t>When reaching the end of file, SQL will reuse log file starting from beginning</a:t>
            </a:r>
          </a:p>
          <a:p>
            <a:pPr marL="0" indent="0">
              <a:buNone/>
            </a:pPr>
            <a:r>
              <a:rPr lang="en-US" dirty="0"/>
              <a:t>Protects the log records marking the portion of TL as ACTIVE</a:t>
            </a:r>
          </a:p>
          <a:p>
            <a:pPr marL="0" indent="0">
              <a:buNone/>
            </a:pPr>
            <a:r>
              <a:rPr lang="en-US" dirty="0"/>
              <a:t>SQL Server releases internal log files (VLFs) when they are not needed anymore</a:t>
            </a:r>
          </a:p>
          <a:p>
            <a:pPr marL="0" indent="0">
              <a:buNone/>
            </a:pPr>
            <a:r>
              <a:rPr lang="en-US" dirty="0"/>
              <a:t>In case of any reboot/crash, SQL Server will guarantee the consistency by REDO/UNDO phase</a:t>
            </a:r>
          </a:p>
          <a:p>
            <a:pPr marL="0" indent="0">
              <a:buNone/>
            </a:pPr>
            <a:r>
              <a:rPr lang="en-US" dirty="0"/>
              <a:t>Log records might be marked as Active to support HA/DR features</a:t>
            </a:r>
          </a:p>
        </p:txBody>
      </p:sp>
    </p:spTree>
    <p:extLst>
      <p:ext uri="{BB962C8B-B14F-4D97-AF65-F5344CB8AC3E}">
        <p14:creationId xmlns:p14="http://schemas.microsoft.com/office/powerpoint/2010/main" val="959273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Disaster Recovery</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best way to guarantee a good Disaster Recovery is a consistent Backup Plan</a:t>
            </a:r>
          </a:p>
          <a:p>
            <a:pPr marL="0" indent="0">
              <a:buNone/>
            </a:pPr>
            <a:endParaRPr lang="en-US" dirty="0"/>
          </a:p>
        </p:txBody>
      </p:sp>
    </p:spTree>
    <p:extLst>
      <p:ext uri="{BB962C8B-B14F-4D97-AF65-F5344CB8AC3E}">
        <p14:creationId xmlns:p14="http://schemas.microsoft.com/office/powerpoint/2010/main" val="4249478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Database Recovery Model</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Simple Recovery Model</a:t>
            </a:r>
          </a:p>
          <a:p>
            <a:pPr>
              <a:buFontTx/>
              <a:buChar char="-"/>
            </a:pPr>
            <a:r>
              <a:rPr lang="en-US" sz="2000" dirty="0"/>
              <a:t>Support to a crash recovery</a:t>
            </a:r>
          </a:p>
          <a:p>
            <a:pPr>
              <a:buFontTx/>
              <a:buChar char="-"/>
            </a:pPr>
            <a:r>
              <a:rPr lang="en-US" sz="2000" dirty="0"/>
              <a:t>Log records will be marked as inactive after the checkpoint</a:t>
            </a:r>
          </a:p>
          <a:p>
            <a:pPr>
              <a:buFontTx/>
              <a:buChar char="-"/>
            </a:pPr>
            <a:r>
              <a:rPr lang="en-US" sz="2000" dirty="0"/>
              <a:t>No LOG Backups</a:t>
            </a:r>
          </a:p>
          <a:p>
            <a:pPr>
              <a:buFontTx/>
              <a:buChar char="-"/>
            </a:pPr>
            <a:r>
              <a:rPr lang="en-US" sz="2000" dirty="0"/>
              <a:t>Data will be lost since the last Full/Diff Backup</a:t>
            </a:r>
          </a:p>
          <a:p>
            <a:pPr marL="0" indent="0">
              <a:buNone/>
            </a:pPr>
            <a:endParaRPr lang="en-US" dirty="0"/>
          </a:p>
          <a:p>
            <a:pPr marL="0" indent="0">
              <a:buNone/>
            </a:pPr>
            <a:r>
              <a:rPr lang="en-US" dirty="0"/>
              <a:t>Full Recovery Model</a:t>
            </a:r>
          </a:p>
          <a:p>
            <a:pPr>
              <a:buFontTx/>
              <a:buChar char="-"/>
            </a:pPr>
            <a:r>
              <a:rPr lang="en-US" sz="1900" dirty="0"/>
              <a:t>Log records will be marked as Inactive only after a Log Backup</a:t>
            </a:r>
          </a:p>
          <a:p>
            <a:pPr>
              <a:buFontTx/>
              <a:buChar char="-"/>
            </a:pPr>
            <a:r>
              <a:rPr lang="en-US" sz="1900" dirty="0"/>
              <a:t>Can be used to restore a database to a specific Point-in-Time or to a specific LSN</a:t>
            </a:r>
          </a:p>
          <a:p>
            <a:pPr>
              <a:buFontTx/>
              <a:buChar char="-"/>
            </a:pPr>
            <a:r>
              <a:rPr lang="en-US" sz="1900" dirty="0"/>
              <a:t>Data loss would the minimal</a:t>
            </a:r>
          </a:p>
          <a:p>
            <a:pPr marL="0" indent="0">
              <a:buNone/>
            </a:pPr>
            <a:endParaRPr lang="en-US" dirty="0"/>
          </a:p>
          <a:p>
            <a:pPr marL="0" indent="0">
              <a:buNone/>
            </a:pPr>
            <a:r>
              <a:rPr lang="en-US" dirty="0"/>
              <a:t>Bulk-logged Model</a:t>
            </a:r>
          </a:p>
          <a:p>
            <a:pPr>
              <a:buFontTx/>
              <a:buChar char="-"/>
            </a:pPr>
            <a:r>
              <a:rPr lang="en-US" dirty="0"/>
              <a:t>Small footprint for bulk load processes</a:t>
            </a:r>
          </a:p>
          <a:p>
            <a:pPr>
              <a:buFontTx/>
              <a:buChar char="-"/>
            </a:pPr>
            <a:r>
              <a:rPr lang="en-US" dirty="0"/>
              <a:t>Point-in-Time is not supported</a:t>
            </a:r>
          </a:p>
          <a:p>
            <a:pPr>
              <a:buFontTx/>
              <a:buChar char="-"/>
            </a:pPr>
            <a:r>
              <a:rPr lang="en-US" dirty="0"/>
              <a:t>Can be switched between Full and Bulk Log models</a:t>
            </a:r>
          </a:p>
          <a:p>
            <a:pPr>
              <a:buFontTx/>
              <a:buChar char="-"/>
            </a:pPr>
            <a:endParaRPr lang="en-US" dirty="0"/>
          </a:p>
        </p:txBody>
      </p:sp>
    </p:spTree>
    <p:extLst>
      <p:ext uri="{BB962C8B-B14F-4D97-AF65-F5344CB8AC3E}">
        <p14:creationId xmlns:p14="http://schemas.microsoft.com/office/powerpoint/2010/main" val="180033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Features Available</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Log Shipping</a:t>
            </a:r>
          </a:p>
          <a:p>
            <a:pPr>
              <a:buFontTx/>
              <a:buChar char="-"/>
            </a:pPr>
            <a:endParaRPr lang="en-US" dirty="0"/>
          </a:p>
          <a:p>
            <a:pPr>
              <a:buFontTx/>
              <a:buChar char="-"/>
            </a:pPr>
            <a:r>
              <a:rPr lang="en-US" dirty="0"/>
              <a:t>Windows Failover Cluster</a:t>
            </a:r>
          </a:p>
          <a:p>
            <a:pPr>
              <a:buFontTx/>
              <a:buChar char="-"/>
            </a:pPr>
            <a:endParaRPr lang="en-US" dirty="0"/>
          </a:p>
          <a:p>
            <a:pPr>
              <a:buFontTx/>
              <a:buChar char="-"/>
            </a:pPr>
            <a:r>
              <a:rPr lang="en-US" dirty="0"/>
              <a:t>Database Mirroring</a:t>
            </a:r>
          </a:p>
          <a:p>
            <a:pPr>
              <a:buFontTx/>
              <a:buChar char="-"/>
            </a:pPr>
            <a:endParaRPr lang="en-US" dirty="0"/>
          </a:p>
          <a:p>
            <a:pPr>
              <a:buFontTx/>
              <a:buChar char="-"/>
            </a:pPr>
            <a:r>
              <a:rPr lang="en-US" dirty="0" err="1"/>
              <a:t>AlwaysOn</a:t>
            </a:r>
            <a:r>
              <a:rPr lang="en-US" dirty="0"/>
              <a:t> Availability Groups</a:t>
            </a:r>
          </a:p>
          <a:p>
            <a:pPr>
              <a:buFontTx/>
              <a:buChar char="-"/>
            </a:pPr>
            <a:endParaRPr lang="en-US" dirty="0"/>
          </a:p>
          <a:p>
            <a:pPr>
              <a:buFontTx/>
              <a:buChar char="-"/>
            </a:pPr>
            <a:r>
              <a:rPr lang="en-US" dirty="0"/>
              <a:t>Replication</a:t>
            </a:r>
          </a:p>
        </p:txBody>
      </p:sp>
    </p:spTree>
    <p:extLst>
      <p:ext uri="{BB962C8B-B14F-4D97-AF65-F5344CB8AC3E}">
        <p14:creationId xmlns:p14="http://schemas.microsoft.com/office/powerpoint/2010/main" val="2981609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Important approaches</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Use your preferred tool to run backups</a:t>
            </a:r>
          </a:p>
          <a:p>
            <a:pPr>
              <a:buFontTx/>
              <a:buChar char="-"/>
            </a:pPr>
            <a:r>
              <a:rPr lang="en-US" dirty="0"/>
              <a:t>Store it separated from the database server itself</a:t>
            </a:r>
          </a:p>
          <a:p>
            <a:pPr>
              <a:buFontTx/>
              <a:buChar char="-"/>
            </a:pPr>
            <a:r>
              <a:rPr lang="en-US" dirty="0"/>
              <a:t>Test your backups regularly</a:t>
            </a:r>
          </a:p>
          <a:p>
            <a:pPr>
              <a:buFontTx/>
              <a:buChar char="-"/>
            </a:pPr>
            <a:r>
              <a:rPr lang="en-US" dirty="0"/>
              <a:t>Have a monitoring process to guarantee the backups are regularly taken</a:t>
            </a:r>
          </a:p>
          <a:p>
            <a:pPr>
              <a:buFontTx/>
              <a:buChar char="-"/>
            </a:pPr>
            <a:r>
              <a:rPr lang="en-US" dirty="0"/>
              <a:t>Have a regular Audit process to ensure they meets your SLA</a:t>
            </a:r>
          </a:p>
        </p:txBody>
      </p:sp>
    </p:spTree>
    <p:extLst>
      <p:ext uri="{BB962C8B-B14F-4D97-AF65-F5344CB8AC3E}">
        <p14:creationId xmlns:p14="http://schemas.microsoft.com/office/powerpoint/2010/main" val="831851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err="1"/>
              <a:t>Logshipping</a:t>
            </a:r>
            <a:endParaRPr lang="en-US" dirty="0"/>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Feature uses Log Backups to a standby database in a secondary server</a:t>
            </a:r>
          </a:p>
          <a:p>
            <a:pPr marL="0" indent="0">
              <a:buNone/>
            </a:pPr>
            <a:r>
              <a:rPr lang="en-US" dirty="0"/>
              <a:t>Can be used by any edition</a:t>
            </a:r>
          </a:p>
          <a:p>
            <a:pPr marL="0" indent="0">
              <a:buNone/>
            </a:pPr>
            <a:endParaRPr lang="en-US" dirty="0"/>
          </a:p>
        </p:txBody>
      </p:sp>
    </p:spTree>
    <p:extLst>
      <p:ext uri="{BB962C8B-B14F-4D97-AF65-F5344CB8AC3E}">
        <p14:creationId xmlns:p14="http://schemas.microsoft.com/office/powerpoint/2010/main" val="243141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Log Shipping</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Runs a Log copy and restore backup in a secondary server</a:t>
            </a:r>
          </a:p>
          <a:p>
            <a:pPr>
              <a:buFontTx/>
              <a:buChar char="-"/>
            </a:pPr>
            <a:r>
              <a:rPr lang="en-US" dirty="0"/>
              <a:t>Can be used as a warm secondary server</a:t>
            </a:r>
          </a:p>
          <a:p>
            <a:pPr>
              <a:buFontTx/>
              <a:buChar char="-"/>
            </a:pPr>
            <a:r>
              <a:rPr lang="en-US" dirty="0"/>
              <a:t>Must be brought online manually</a:t>
            </a:r>
          </a:p>
          <a:p>
            <a:pPr>
              <a:buFontTx/>
              <a:buChar char="-"/>
            </a:pPr>
            <a:r>
              <a:rPr lang="en-US" dirty="0"/>
              <a:t>Can be useful for large databases</a:t>
            </a:r>
          </a:p>
          <a:p>
            <a:pPr>
              <a:buFontTx/>
              <a:buChar char="-"/>
            </a:pPr>
            <a:r>
              <a:rPr lang="en-US" dirty="0"/>
              <a:t>Is easily configured</a:t>
            </a:r>
          </a:p>
        </p:txBody>
      </p:sp>
    </p:spTree>
    <p:extLst>
      <p:ext uri="{BB962C8B-B14F-4D97-AF65-F5344CB8AC3E}">
        <p14:creationId xmlns:p14="http://schemas.microsoft.com/office/powerpoint/2010/main" val="528060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Windows Failover Clustering</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Failover Cluster is a HA feature</a:t>
            </a:r>
          </a:p>
          <a:p>
            <a:pPr>
              <a:buFontTx/>
              <a:buChar char="-"/>
            </a:pPr>
            <a:r>
              <a:rPr lang="en-US" dirty="0"/>
              <a:t>Stable and easy to manage</a:t>
            </a:r>
          </a:p>
          <a:p>
            <a:pPr>
              <a:buFontTx/>
              <a:buChar char="-"/>
            </a:pPr>
            <a:r>
              <a:rPr lang="en-US" dirty="0"/>
              <a:t>Available since Windows NT 4.0</a:t>
            </a:r>
          </a:p>
          <a:p>
            <a:pPr>
              <a:buFontTx/>
              <a:buChar char="-"/>
            </a:pPr>
            <a:r>
              <a:rPr lang="en-US" dirty="0"/>
              <a:t>SQL Server Cluster is now called as </a:t>
            </a:r>
            <a:r>
              <a:rPr lang="en-US" dirty="0" err="1"/>
              <a:t>AlwaysOn</a:t>
            </a:r>
            <a:r>
              <a:rPr lang="en-US" dirty="0"/>
              <a:t> Failover Cluster Instance, but it runs on top of a Windows Server Failover Cluster</a:t>
            </a:r>
          </a:p>
          <a:p>
            <a:pPr>
              <a:buFontTx/>
              <a:buChar char="-"/>
            </a:pPr>
            <a:r>
              <a:rPr lang="en-US" dirty="0"/>
              <a:t>It is not the same as </a:t>
            </a:r>
            <a:r>
              <a:rPr lang="en-US" dirty="0" err="1"/>
              <a:t>AlwaysOn</a:t>
            </a:r>
            <a:r>
              <a:rPr lang="en-US" dirty="0"/>
              <a:t> Availability Groups</a:t>
            </a:r>
          </a:p>
          <a:p>
            <a:pPr>
              <a:buFontTx/>
              <a:buChar char="-"/>
            </a:pPr>
            <a:endParaRPr lang="en-US" dirty="0"/>
          </a:p>
        </p:txBody>
      </p:sp>
    </p:spTree>
    <p:extLst>
      <p:ext uri="{BB962C8B-B14F-4D97-AF65-F5344CB8AC3E}">
        <p14:creationId xmlns:p14="http://schemas.microsoft.com/office/powerpoint/2010/main" val="1647013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Windows Failover Clustering</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09600" y="2091067"/>
            <a:ext cx="7450837" cy="4535055"/>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Nodes are part of a Windows Failover Cluster</a:t>
            </a:r>
          </a:p>
          <a:p>
            <a:pPr>
              <a:buFontTx/>
              <a:buChar char="-"/>
            </a:pPr>
            <a:r>
              <a:rPr lang="en-US" dirty="0"/>
              <a:t>An Inactive Node takes ownership in case of any failure bringing database online</a:t>
            </a:r>
          </a:p>
          <a:p>
            <a:pPr>
              <a:buFontTx/>
              <a:buChar char="-"/>
            </a:pPr>
            <a:r>
              <a:rPr lang="en-US" dirty="0"/>
              <a:t>A Virtual Cluster Name is available to make it transparent to user applications</a:t>
            </a:r>
          </a:p>
          <a:p>
            <a:pPr>
              <a:buFontTx/>
              <a:buChar char="-"/>
            </a:pPr>
            <a:r>
              <a:rPr lang="en-US" dirty="0"/>
              <a:t>Servers should be as much identical as possible</a:t>
            </a:r>
          </a:p>
          <a:p>
            <a:pPr>
              <a:buFontTx/>
              <a:buChar char="-"/>
            </a:pPr>
            <a:r>
              <a:rPr lang="en-US" dirty="0"/>
              <a:t>Redundant hardware and shared storage</a:t>
            </a:r>
          </a:p>
          <a:p>
            <a:pPr>
              <a:buFontTx/>
              <a:buChar char="-"/>
            </a:pPr>
            <a:r>
              <a:rPr lang="en-US" dirty="0"/>
              <a:t>It is not a SQL Server feature only</a:t>
            </a:r>
          </a:p>
          <a:p>
            <a:pPr>
              <a:buFontTx/>
              <a:buChar char="-"/>
            </a:pPr>
            <a:endParaRPr lang="en-US" dirty="0"/>
          </a:p>
        </p:txBody>
      </p:sp>
    </p:spTree>
    <p:extLst>
      <p:ext uri="{BB962C8B-B14F-4D97-AF65-F5344CB8AC3E}">
        <p14:creationId xmlns:p14="http://schemas.microsoft.com/office/powerpoint/2010/main" val="2202997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Database Mirroring</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21175" y="1864314"/>
            <a:ext cx="7450837" cy="4988561"/>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Compatible with </a:t>
            </a:r>
            <a:r>
              <a:rPr lang="en-US" dirty="0" err="1"/>
              <a:t>LogShipping</a:t>
            </a:r>
            <a:r>
              <a:rPr lang="en-US" dirty="0"/>
              <a:t> and Windows Failover Cluster</a:t>
            </a:r>
          </a:p>
          <a:p>
            <a:pPr>
              <a:buFontTx/>
              <a:buChar char="-"/>
            </a:pPr>
            <a:r>
              <a:rPr lang="en-US" dirty="0"/>
              <a:t>Still popular in several customers</a:t>
            </a:r>
          </a:p>
          <a:p>
            <a:pPr>
              <a:buFontTx/>
              <a:buChar char="-"/>
            </a:pPr>
            <a:r>
              <a:rPr lang="en-US" dirty="0"/>
              <a:t>Completely separated SQL Server instances</a:t>
            </a:r>
          </a:p>
          <a:p>
            <a:pPr>
              <a:buFontTx/>
              <a:buChar char="-"/>
            </a:pPr>
            <a:r>
              <a:rPr lang="en-US" dirty="0"/>
              <a:t>Configured as High Safety (Sync) or High Performance (Async) modes</a:t>
            </a:r>
          </a:p>
          <a:p>
            <a:pPr>
              <a:buFontTx/>
              <a:buChar char="-"/>
            </a:pPr>
            <a:r>
              <a:rPr lang="en-US" dirty="0"/>
              <a:t>Witness server needed to automatic failover</a:t>
            </a:r>
          </a:p>
          <a:p>
            <a:pPr>
              <a:buFontTx/>
              <a:buChar char="-"/>
            </a:pPr>
            <a:r>
              <a:rPr lang="en-US" dirty="0"/>
              <a:t>Connection strings must have a </a:t>
            </a:r>
            <a:r>
              <a:rPr lang="en-US" dirty="0" err="1"/>
              <a:t>FailoverPartner</a:t>
            </a:r>
            <a:r>
              <a:rPr lang="en-US" dirty="0"/>
              <a:t> server name</a:t>
            </a:r>
          </a:p>
          <a:p>
            <a:pPr>
              <a:buFontTx/>
              <a:buChar char="-"/>
            </a:pPr>
            <a:r>
              <a:rPr lang="en-US" dirty="0"/>
              <a:t>Deprecated</a:t>
            </a:r>
          </a:p>
          <a:p>
            <a:pPr>
              <a:buFontTx/>
              <a:buChar char="-"/>
            </a:pPr>
            <a:r>
              <a:rPr lang="en-US" dirty="0" err="1"/>
              <a:t>AlwaysOn</a:t>
            </a:r>
            <a:r>
              <a:rPr lang="en-US" dirty="0"/>
              <a:t> Availability Groups is the newest option to it</a:t>
            </a:r>
          </a:p>
        </p:txBody>
      </p:sp>
    </p:spTree>
    <p:extLst>
      <p:ext uri="{BB962C8B-B14F-4D97-AF65-F5344CB8AC3E}">
        <p14:creationId xmlns:p14="http://schemas.microsoft.com/office/powerpoint/2010/main" val="1370899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err="1"/>
              <a:t>AlwaysOn</a:t>
            </a:r>
            <a:r>
              <a:rPr lang="en-US" dirty="0"/>
              <a:t> Availability Groups</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21175" y="1864314"/>
            <a:ext cx="7450837" cy="498856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Multiple replicas </a:t>
            </a:r>
          </a:p>
          <a:p>
            <a:pPr>
              <a:buFontTx/>
              <a:buChar char="-"/>
            </a:pPr>
            <a:r>
              <a:rPr lang="en-US" dirty="0"/>
              <a:t>Listener</a:t>
            </a:r>
          </a:p>
          <a:p>
            <a:pPr>
              <a:buFontTx/>
              <a:buChar char="-"/>
            </a:pPr>
            <a:r>
              <a:rPr lang="en-US" dirty="0"/>
              <a:t>Cluster and Mirroring features altogether</a:t>
            </a:r>
          </a:p>
          <a:p>
            <a:pPr>
              <a:buFontTx/>
              <a:buChar char="-"/>
            </a:pPr>
            <a:r>
              <a:rPr lang="en-US" dirty="0"/>
              <a:t>Available since SQL Server 2012</a:t>
            </a:r>
          </a:p>
          <a:p>
            <a:pPr>
              <a:buFontTx/>
              <a:buChar char="-"/>
            </a:pPr>
            <a:r>
              <a:rPr lang="en-US" dirty="0"/>
              <a:t>Per database instead of Per Instance feature</a:t>
            </a:r>
          </a:p>
          <a:p>
            <a:pPr>
              <a:buFontTx/>
              <a:buChar char="-"/>
            </a:pPr>
            <a:r>
              <a:rPr lang="en-US" dirty="0"/>
              <a:t>SQL Server instances are independent</a:t>
            </a:r>
          </a:p>
          <a:p>
            <a:pPr>
              <a:buFontTx/>
              <a:buChar char="-"/>
            </a:pPr>
            <a:r>
              <a:rPr lang="en-US" dirty="0"/>
              <a:t>Backups on secondary</a:t>
            </a:r>
          </a:p>
        </p:txBody>
      </p:sp>
    </p:spTree>
    <p:extLst>
      <p:ext uri="{BB962C8B-B14F-4D97-AF65-F5344CB8AC3E}">
        <p14:creationId xmlns:p14="http://schemas.microsoft.com/office/powerpoint/2010/main" val="2407351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err="1"/>
              <a:t>AlwaysOn</a:t>
            </a:r>
            <a:r>
              <a:rPr lang="en-US" dirty="0"/>
              <a:t> Availability Groups</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21175" y="1864314"/>
            <a:ext cx="7450837" cy="498856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Object Synchronization</a:t>
            </a:r>
          </a:p>
          <a:p>
            <a:pPr>
              <a:buFontTx/>
              <a:buChar char="-"/>
            </a:pPr>
            <a:r>
              <a:rPr lang="en-US" dirty="0"/>
              <a:t>Database Level Health Protection</a:t>
            </a:r>
          </a:p>
          <a:p>
            <a:pPr>
              <a:buFontTx/>
              <a:buChar char="-"/>
            </a:pPr>
            <a:r>
              <a:rPr lang="en-US" dirty="0"/>
              <a:t>Read Only Load Balancing</a:t>
            </a:r>
          </a:p>
          <a:p>
            <a:pPr>
              <a:buFontTx/>
              <a:buChar char="-"/>
            </a:pPr>
            <a:endParaRPr lang="en-US" dirty="0"/>
          </a:p>
        </p:txBody>
      </p:sp>
    </p:spTree>
    <p:extLst>
      <p:ext uri="{BB962C8B-B14F-4D97-AF65-F5344CB8AC3E}">
        <p14:creationId xmlns:p14="http://schemas.microsoft.com/office/powerpoint/2010/main" val="284730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CD2222-EA6F-EFCC-1D1E-CA145E346814}"/>
              </a:ext>
            </a:extLst>
          </p:cNvPr>
          <p:cNvSpPr>
            <a:spLocks noGrp="1"/>
          </p:cNvSpPr>
          <p:nvPr>
            <p:ph type="body" sz="quarter" idx="12"/>
          </p:nvPr>
        </p:nvSpPr>
        <p:spPr>
          <a:xfrm>
            <a:off x="667525" y="1448084"/>
            <a:ext cx="9821884" cy="520700"/>
          </a:xfrm>
        </p:spPr>
        <p:txBody>
          <a:bodyPr/>
          <a:lstStyle/>
          <a:p>
            <a:r>
              <a:rPr lang="en-US" dirty="0"/>
              <a:t>Replication</a:t>
            </a:r>
          </a:p>
        </p:txBody>
      </p:sp>
      <p:sp>
        <p:nvSpPr>
          <p:cNvPr id="2" name="Text Placeholder 2">
            <a:extLst>
              <a:ext uri="{FF2B5EF4-FFF2-40B4-BE49-F238E27FC236}">
                <a16:creationId xmlns:a16="http://schemas.microsoft.com/office/drawing/2014/main" id="{518905F8-1288-D86C-3A5C-EC9657E742CD}"/>
              </a:ext>
            </a:extLst>
          </p:cNvPr>
          <p:cNvSpPr txBox="1">
            <a:spLocks/>
          </p:cNvSpPr>
          <p:nvPr/>
        </p:nvSpPr>
        <p:spPr>
          <a:xfrm>
            <a:off x="457200" y="1938667"/>
            <a:ext cx="7450837" cy="45350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200000"/>
              </a:lnSpc>
              <a:spcAft>
                <a:spcPts val="600"/>
              </a:spcAft>
              <a:buNone/>
            </a:pPr>
            <a:endParaRPr lang="en-US" dirty="0"/>
          </a:p>
        </p:txBody>
      </p:sp>
      <p:sp>
        <p:nvSpPr>
          <p:cNvPr id="6" name="Text Placeholder 2">
            <a:extLst>
              <a:ext uri="{FF2B5EF4-FFF2-40B4-BE49-F238E27FC236}">
                <a16:creationId xmlns:a16="http://schemas.microsoft.com/office/drawing/2014/main" id="{9B6C9594-1408-36D8-918F-3FDB566348A2}"/>
              </a:ext>
            </a:extLst>
          </p:cNvPr>
          <p:cNvSpPr txBox="1">
            <a:spLocks/>
          </p:cNvSpPr>
          <p:nvPr/>
        </p:nvSpPr>
        <p:spPr>
          <a:xfrm>
            <a:off x="621175" y="1864314"/>
            <a:ext cx="7450837" cy="498856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US" dirty="0"/>
              <a:t>Feature built to bring data closer to users</a:t>
            </a:r>
          </a:p>
          <a:p>
            <a:pPr>
              <a:buFontTx/>
              <a:buChar char="-"/>
            </a:pPr>
            <a:r>
              <a:rPr lang="en-US" dirty="0"/>
              <a:t>Based on Publisher and Subscribers</a:t>
            </a:r>
          </a:p>
          <a:p>
            <a:pPr>
              <a:buFontTx/>
              <a:buChar char="-"/>
            </a:pPr>
            <a:r>
              <a:rPr lang="en-US" dirty="0"/>
              <a:t>Articles instead of databases</a:t>
            </a:r>
          </a:p>
          <a:p>
            <a:pPr>
              <a:buFontTx/>
              <a:buChar char="-"/>
            </a:pPr>
            <a:r>
              <a:rPr lang="en-US" dirty="0"/>
              <a:t>Not a true HA or a DR feature, but can be used as well</a:t>
            </a:r>
          </a:p>
          <a:p>
            <a:pPr>
              <a:buFontTx/>
              <a:buChar char="-"/>
            </a:pPr>
            <a:endParaRPr lang="en-US" dirty="0"/>
          </a:p>
        </p:txBody>
      </p:sp>
    </p:spTree>
    <p:extLst>
      <p:ext uri="{BB962C8B-B14F-4D97-AF65-F5344CB8AC3E}">
        <p14:creationId xmlns:p14="http://schemas.microsoft.com/office/powerpoint/2010/main" val="3238065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16A8C9-9EB6-43DA-BD3E-58FAC144BF5C}"/>
              </a:ext>
            </a:extLst>
          </p:cNvPr>
          <p:cNvSpPr>
            <a:spLocks noGrp="1"/>
          </p:cNvSpPr>
          <p:nvPr>
            <p:ph type="title"/>
          </p:nvPr>
        </p:nvSpPr>
        <p:spPr>
          <a:xfrm>
            <a:off x="3336325" y="609600"/>
            <a:ext cx="5244142" cy="1351472"/>
          </a:xfrm>
        </p:spPr>
        <p:txBody>
          <a:bodyPr vert="horz" lIns="91440" tIns="45720" rIns="91440" bIns="45720" rtlCol="0" anchor="ctr" anchorCtr="0">
            <a:normAutofit/>
          </a:bodyPr>
          <a:lstStyle/>
          <a:p>
            <a:pPr algn="ctr"/>
            <a:r>
              <a:rPr lang="en-US" sz="4400" b="1" kern="1200" dirty="0">
                <a:solidFill>
                  <a:schemeClr val="tx1">
                    <a:lumMod val="85000"/>
                    <a:lumOff val="15000"/>
                  </a:schemeClr>
                </a:solidFill>
                <a:latin typeface="+mj-lt"/>
                <a:ea typeface="+mj-ea"/>
                <a:cs typeface="+mj-cs"/>
              </a:rPr>
              <a:t>Roberto Fonseca</a:t>
            </a:r>
          </a:p>
        </p:txBody>
      </p:sp>
      <p:pic>
        <p:nvPicPr>
          <p:cNvPr id="10" name="Picture 9" descr="A group of people taking a selfie&#10;&#10;Description automatically generated">
            <a:extLst>
              <a:ext uri="{FF2B5EF4-FFF2-40B4-BE49-F238E27FC236}">
                <a16:creationId xmlns:a16="http://schemas.microsoft.com/office/drawing/2014/main" id="{B774C1F2-8404-5C54-676A-A6BE2A3BFBA5}"/>
              </a:ext>
            </a:extLst>
          </p:cNvPr>
          <p:cNvPicPr>
            <a:picLocks noChangeAspect="1"/>
          </p:cNvPicPr>
          <p:nvPr/>
        </p:nvPicPr>
        <p:blipFill rotWithShape="1">
          <a:blip r:embed="rId2"/>
          <a:srcRect r="419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Text Placeholder 2">
            <a:extLst>
              <a:ext uri="{FF2B5EF4-FFF2-40B4-BE49-F238E27FC236}">
                <a16:creationId xmlns:a16="http://schemas.microsoft.com/office/drawing/2014/main" id="{50EACE68-C884-4900-BA05-58DEA1511030}"/>
              </a:ext>
            </a:extLst>
          </p:cNvPr>
          <p:cNvSpPr>
            <a:spLocks noGrp="1"/>
          </p:cNvSpPr>
          <p:nvPr>
            <p:ph type="body" sz="quarter" idx="14"/>
          </p:nvPr>
        </p:nvSpPr>
        <p:spPr>
          <a:xfrm>
            <a:off x="3336325" y="2147357"/>
            <a:ext cx="5436972" cy="4101042"/>
          </a:xfr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Data Platform MVP since 2015</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MCT – Microsoft Certified Professional</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SQL Saturday Organizer</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Senior </a:t>
            </a:r>
            <a:r>
              <a:rPr lang="en-US" sz="2000" dirty="0" err="1">
                <a:solidFill>
                  <a:schemeClr val="tx1">
                    <a:lumMod val="85000"/>
                    <a:lumOff val="15000"/>
                  </a:schemeClr>
                </a:solidFill>
              </a:rPr>
              <a:t>Datatabase</a:t>
            </a:r>
            <a:r>
              <a:rPr lang="en-US" sz="2000" dirty="0">
                <a:solidFill>
                  <a:schemeClr val="tx1">
                    <a:lumMod val="85000"/>
                    <a:lumOff val="15000"/>
                  </a:schemeClr>
                </a:solidFill>
              </a:rPr>
              <a:t> Administrator @Pythian</a:t>
            </a:r>
          </a:p>
          <a:p>
            <a:pPr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Happy husband and dad</a:t>
            </a:r>
          </a:p>
          <a:p>
            <a:pPr>
              <a:lnSpc>
                <a:spcPct val="90000"/>
              </a:lnSpc>
              <a:spcAft>
                <a:spcPts val="600"/>
              </a:spcAft>
            </a:pPr>
            <a:r>
              <a:rPr lang="en-US" sz="2000" dirty="0">
                <a:solidFill>
                  <a:schemeClr val="tx1">
                    <a:lumMod val="85000"/>
                    <a:lumOff val="15000"/>
                  </a:schemeClr>
                </a:solidFill>
                <a:hlinkClick r:id="rId3"/>
              </a:rPr>
              <a:t>rffonseca@outlook.com</a:t>
            </a:r>
            <a:endParaRPr lang="en-US" sz="2000" dirty="0">
              <a:solidFill>
                <a:schemeClr val="tx1">
                  <a:lumMod val="85000"/>
                  <a:lumOff val="15000"/>
                </a:schemeClr>
              </a:solidFill>
            </a:endParaRPr>
          </a:p>
          <a:p>
            <a:pPr>
              <a:lnSpc>
                <a:spcPct val="90000"/>
              </a:lnSpc>
              <a:spcAft>
                <a:spcPts val="600"/>
              </a:spcAft>
            </a:pPr>
            <a:r>
              <a:rPr lang="en-US" sz="2000" dirty="0">
                <a:solidFill>
                  <a:schemeClr val="tx1">
                    <a:lumMod val="85000"/>
                    <a:lumOff val="15000"/>
                  </a:schemeClr>
                </a:solidFill>
                <a:hlinkClick r:id="rId4"/>
              </a:rPr>
              <a:t>https://www.linkedin.com/in/rffonseca</a:t>
            </a: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p:txBody>
      </p:sp>
      <p:pic>
        <p:nvPicPr>
          <p:cNvPr id="7" name="Picture Placeholder 6" descr="A group of people standing on a stage&#10;&#10;Description automatically generated with medium confidence">
            <a:extLst>
              <a:ext uri="{FF2B5EF4-FFF2-40B4-BE49-F238E27FC236}">
                <a16:creationId xmlns:a16="http://schemas.microsoft.com/office/drawing/2014/main" id="{27F3FCB7-F44E-B33E-1C82-EEA540C01B33}"/>
              </a:ext>
            </a:extLst>
          </p:cNvPr>
          <p:cNvPicPr>
            <a:picLocks noGrp="1" noChangeAspect="1"/>
          </p:cNvPicPr>
          <p:nvPr>
            <p:ph type="pic" sz="quarter" idx="15"/>
          </p:nvPr>
        </p:nvPicPr>
        <p:blipFill rotWithShape="1">
          <a:blip r:embed="rId5"/>
          <a:srcRect l="24142" r="3636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pic>
        <p:nvPicPr>
          <p:cNvPr id="1026" name="Picture 2" descr="Analytics Journey | Pythian®">
            <a:extLst>
              <a:ext uri="{FF2B5EF4-FFF2-40B4-BE49-F238E27FC236}">
                <a16:creationId xmlns:a16="http://schemas.microsoft.com/office/drawing/2014/main" id="{F6FCD9EA-D4C5-44E7-38D2-BB046B3E5C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461" y="4723838"/>
            <a:ext cx="4076700" cy="199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802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871130"/>
      </p:ext>
    </p:extLst>
  </p:cSld>
  <p:clrMapOvr>
    <a:masterClrMapping/>
  </p:clrMapOvr>
</p:sld>
</file>

<file path=ppt/theme/theme1.xml><?xml version="1.0" encoding="utf-8"?>
<a:theme xmlns:a="http://schemas.openxmlformats.org/drawingml/2006/main" name="Balancing Act">
  <a:themeElements>
    <a:clrScheme name="Balancing Act">
      <a:dk1>
        <a:sysClr val="windowText" lastClr="000000"/>
      </a:dk1>
      <a:lt1>
        <a:sysClr val="window" lastClr="FFFFFF"/>
      </a:lt1>
      <a:dk2>
        <a:srgbClr val="8A4C5D"/>
      </a:dk2>
      <a:lt2>
        <a:srgbClr val="9E838E"/>
      </a:lt2>
      <a:accent1>
        <a:srgbClr val="C6ADB0"/>
      </a:accent1>
      <a:accent2>
        <a:srgbClr val="E3C0BF"/>
      </a:accent2>
      <a:accent3>
        <a:srgbClr val="D4937F"/>
      </a:accent3>
      <a:accent4>
        <a:srgbClr val="CCB87E"/>
      </a:accent4>
      <a:accent5>
        <a:srgbClr val="6667AB"/>
      </a:accent5>
      <a:accent6>
        <a:srgbClr val="86A094"/>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ellspring">
  <a:themeElements>
    <a:clrScheme name="Wellspring">
      <a:dk1>
        <a:sysClr val="windowText" lastClr="000000"/>
      </a:dk1>
      <a:lt1>
        <a:sysClr val="window" lastClr="FFFFFF"/>
      </a:lt1>
      <a:dk2>
        <a:srgbClr val="A1CAC9"/>
      </a:dk2>
      <a:lt2>
        <a:srgbClr val="48996B"/>
      </a:lt2>
      <a:accent1>
        <a:srgbClr val="759F51"/>
      </a:accent1>
      <a:accent2>
        <a:srgbClr val="436A2F"/>
      </a:accent2>
      <a:accent3>
        <a:srgbClr val="CFBF54"/>
      </a:accent3>
      <a:accent4>
        <a:srgbClr val="B3832F"/>
      </a:accent4>
      <a:accent5>
        <a:srgbClr val="8C5896"/>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r of the show">
  <a:themeElements>
    <a:clrScheme name="Star of the show">
      <a:dk1>
        <a:sysClr val="windowText" lastClr="000000"/>
      </a:dk1>
      <a:lt1>
        <a:sysClr val="window" lastClr="FFFFFF"/>
      </a:lt1>
      <a:dk2>
        <a:srgbClr val="29282D"/>
      </a:dk2>
      <a:lt2>
        <a:srgbClr val="625C60"/>
      </a:lt2>
      <a:accent1>
        <a:srgbClr val="7C6560"/>
      </a:accent1>
      <a:accent2>
        <a:srgbClr val="AEA392"/>
      </a:accent2>
      <a:accent3>
        <a:srgbClr val="DBD4D0"/>
      </a:accent3>
      <a:accent4>
        <a:srgbClr val="8E7961"/>
      </a:accent4>
      <a:accent5>
        <a:srgbClr val="F0EDE8"/>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musements">
  <a:themeElements>
    <a:clrScheme name="Amusements">
      <a:dk1>
        <a:sysClr val="windowText" lastClr="000000"/>
      </a:dk1>
      <a:lt1>
        <a:sysClr val="window" lastClr="FFFFFF"/>
      </a:lt1>
      <a:dk2>
        <a:srgbClr val="D77E6F"/>
      </a:dk2>
      <a:lt2>
        <a:srgbClr val="6667AB"/>
      </a:lt2>
      <a:accent1>
        <a:srgbClr val="B38F6A"/>
      </a:accent1>
      <a:accent2>
        <a:srgbClr val="D75078"/>
      </a:accent2>
      <a:accent3>
        <a:srgbClr val="E288B6"/>
      </a:accent3>
      <a:accent4>
        <a:srgbClr val="E9445D"/>
      </a:accent4>
      <a:accent5>
        <a:srgbClr val="EEC272"/>
      </a:accent5>
      <a:accent6>
        <a:srgbClr val="85A0A9"/>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tf66906339_win32</Template>
  <TotalTime>0</TotalTime>
  <Words>1187</Words>
  <Application>Microsoft Macintosh PowerPoint</Application>
  <PresentationFormat>Widescreen</PresentationFormat>
  <Paragraphs>183</Paragraphs>
  <Slides>24</Slides>
  <Notes>16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Segoe UI</vt:lpstr>
      <vt:lpstr>Segoe UI Light</vt:lpstr>
      <vt:lpstr>Segoe UI Semibold</vt:lpstr>
      <vt:lpstr>Balancing Act</vt:lpstr>
      <vt:lpstr>Wellspring</vt:lpstr>
      <vt:lpstr>Star of the show</vt:lpstr>
      <vt:lpstr>Amusements</vt:lpstr>
      <vt:lpstr>PowerPoint Presentation</vt:lpstr>
      <vt:lpstr>SQL Server high availability and disaster recovery</vt:lpstr>
      <vt:lpstr>Sponsor </vt:lpstr>
      <vt:lpstr>Roberto Fonseca</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Roberto Fonseca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2021-12-08T21:54:28Z</dcterms:created>
  <dcterms:modified xsi:type="dcterms:W3CDTF">2023-01-16T23:21:17Z</dcterms:modified>
</cp:coreProperties>
</file>