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  <p:sldMasterId id="2147483684" r:id="rId5"/>
    <p:sldMasterId id="2147483724" r:id="rId6"/>
  </p:sldMasterIdLst>
  <p:notesMasterIdLst>
    <p:notesMasterId r:id="rId36"/>
  </p:notesMasterIdLst>
  <p:sldIdLst>
    <p:sldId id="262" r:id="rId7"/>
    <p:sldId id="269" r:id="rId8"/>
    <p:sldId id="264" r:id="rId9"/>
    <p:sldId id="260" r:id="rId10"/>
    <p:sldId id="271" r:id="rId11"/>
    <p:sldId id="294" r:id="rId12"/>
    <p:sldId id="274" r:id="rId13"/>
    <p:sldId id="288" r:id="rId14"/>
    <p:sldId id="275" r:id="rId15"/>
    <p:sldId id="276" r:id="rId16"/>
    <p:sldId id="277" r:id="rId17"/>
    <p:sldId id="292" r:id="rId18"/>
    <p:sldId id="293" r:id="rId19"/>
    <p:sldId id="287" r:id="rId20"/>
    <p:sldId id="272" r:id="rId21"/>
    <p:sldId id="291" r:id="rId22"/>
    <p:sldId id="279" r:id="rId23"/>
    <p:sldId id="280" r:id="rId24"/>
    <p:sldId id="281" r:id="rId25"/>
    <p:sldId id="284" r:id="rId26"/>
    <p:sldId id="295" r:id="rId27"/>
    <p:sldId id="296" r:id="rId28"/>
    <p:sldId id="256" r:id="rId29"/>
    <p:sldId id="297" r:id="rId30"/>
    <p:sldId id="267" r:id="rId31"/>
    <p:sldId id="289" r:id="rId32"/>
    <p:sldId id="270" r:id="rId33"/>
    <p:sldId id="265" r:id="rId34"/>
    <p:sldId id="290" r:id="rId35"/>
  </p:sldIdLst>
  <p:sldSz cx="18288000" cy="10287000"/>
  <p:notesSz cx="6858000" cy="9144000"/>
  <p:embeddedFontLst>
    <p:embeddedFont>
      <p:font typeface="Aptos Narrow" panose="020B0004020202020204" pitchFamily="34" charset="0"/>
      <p:regular r:id="rId37"/>
      <p:bold r:id="rId38"/>
      <p:italic r:id="rId39"/>
      <p:boldItalic r:id="rId40"/>
    </p:embeddedFont>
    <p:embeddedFont>
      <p:font typeface="Montserrat" panose="00000500000000000000" pitchFamily="2" charset="0"/>
      <p:regular r:id="rId41"/>
      <p:bold r:id="rId42"/>
      <p:italic r:id="rId43"/>
      <p:boldItalic r:id="rId44"/>
    </p:embeddedFont>
    <p:embeddedFont>
      <p:font typeface="Montserrat Bold" panose="00000800000000000000" charset="0"/>
      <p:regular r:id="rId45"/>
      <p:bold r:id="rId46"/>
    </p:embeddedFont>
    <p:embeddedFont>
      <p:font typeface="Segoe UI Semibold" panose="020B0702040204020203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0F6FB"/>
    <a:srgbClr val="ECF5F9"/>
    <a:srgbClr val="E6EFF3"/>
    <a:srgbClr val="E5EEF2"/>
    <a:srgbClr val="C0ECDD"/>
    <a:srgbClr val="EBF3FB"/>
    <a:srgbClr val="1D6050"/>
    <a:srgbClr val="2AAC94"/>
    <a:srgbClr val="111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697" autoAdjust="0"/>
  </p:normalViewPr>
  <p:slideViewPr>
    <p:cSldViewPr snapToGrid="0">
      <p:cViewPr varScale="1">
        <p:scale>
          <a:sx n="36" d="100"/>
          <a:sy n="36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3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2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4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Fonseca" userId="0211f695-7900-49a3-9ff0-a278dad3c15e" providerId="ADAL" clId="{82E2F13C-E535-4447-AC64-867A4C270C75}"/>
    <pc:docChg chg="modSld">
      <pc:chgData name="Roberto Fonseca" userId="0211f695-7900-49a3-9ff0-a278dad3c15e" providerId="ADAL" clId="{82E2F13C-E535-4447-AC64-867A4C270C75}" dt="2026-04-08T12:48:44.955" v="8" actId="20577"/>
      <pc:docMkLst>
        <pc:docMk/>
      </pc:docMkLst>
      <pc:sldChg chg="modSp mod">
        <pc:chgData name="Roberto Fonseca" userId="0211f695-7900-49a3-9ff0-a278dad3c15e" providerId="ADAL" clId="{82E2F13C-E535-4447-AC64-867A4C270C75}" dt="2026-04-08T12:48:44.955" v="8" actId="20577"/>
        <pc:sldMkLst>
          <pc:docMk/>
          <pc:sldMk cId="2358067092" sldId="295"/>
        </pc:sldMkLst>
        <pc:spChg chg="mod">
          <ac:chgData name="Roberto Fonseca" userId="0211f695-7900-49a3-9ff0-a278dad3c15e" providerId="ADAL" clId="{82E2F13C-E535-4447-AC64-867A4C270C75}" dt="2026-04-08T12:48:44.955" v="8" actId="20577"/>
          <ac:spMkLst>
            <pc:docMk/>
            <pc:sldMk cId="2358067092" sldId="295"/>
            <ac:spMk id="7" creationId="{A76C7A8B-1401-65B8-B676-1CBD137173A4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0T14:20:37.1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0T14:23:36.7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E40D7-E50F-4FCE-A3EA-072CF7D8625B}" type="datetimeFigureOut">
              <a:rPr lang="pt-BR" smtClean="0"/>
              <a:t>08/04/2026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A251C-7381-430D-8F22-F6FDC885A93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31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ffea8c57422662ad5016d92d19d7ea06dd0be95a3085c6cd5745ab23e73b8afbJmltdHM9MTc3Mjg0MTYwMA&amp;ptn=3&amp;ver=2&amp;hsh=4&amp;fclid=0040417a-6b3e-66cd-32bd-573e6ac96794&amp;u=a1aHR0cHM6Ly90ZWNoY29tbXVuaXR5Lm1pY3Jvc29mdC5jb20vYmxvZy9taWNyb3NvZnRkYXRhbWlncmF0aW9uL2Fubm91bmNpbmctcmV0aXJlbWVudC1vZi1taWNyb3NvZnQtZGF0YS1taWdyYXRpb24tYXNzaXN0YW50LWRtYS10b29sLzQ0MjQ0MDA&amp;ntb=1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ing.com/ck/a?!&amp;&amp;p=c35f388df9300870c3b9cb0816e816e10d6fd107b842f81de3545fc5c38c2b81JmltdHM9MTc3Mjg0MTYwMA&amp;ptn=3&amp;ver=2&amp;hsh=4&amp;fclid=0040417a-6b3e-66cd-32bd-573e6ac96794&amp;u=a1aHR0cHM6Ly93d3cubGlua2VkaW4uY29tL3Bvc3RzL3JhbWFrcmlzaG5hLXJlZGR5LXBvbmFrYS05NzQzYTgyMjdfbWlncmF0ZS1mcm9tLXNxbC1zZXJ2ZXItb3ZlcnZpZXctYWN0aXZpdHktNzM0MDQ2MTMwMDQ3NDMzMTEzNy1qZUk5&amp;ntb=1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ffea8c57422662ad5016d92d19d7ea06dd0be95a3085c6cd5745ab23e73b8afbJmltdHM9MTc3Mjg0MTYwMA&amp;ptn=3&amp;ver=2&amp;hsh=4&amp;fclid=0040417a-6b3e-66cd-32bd-573e6ac96794&amp;u=a1aHR0cHM6Ly90ZWNoY29tbXVuaXR5Lm1pY3Jvc29mdC5jb20vYmxvZy9taWNyb3NvZnRkYXRhbWlncmF0aW9uL2Fubm91bmNpbmctcmV0aXJlbWVudC1vZi1taWNyb3NvZnQtZGF0YS1taWdyYXRpb24tYXNzaXN0YW50LWRtYS10b29sLzQ0MjQ0MDA&amp;ntb=1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ing.com/ck/a?!&amp;&amp;p=c35f388df9300870c3b9cb0816e816e10d6fd107b842f81de3545fc5c38c2b81JmltdHM9MTc3Mjg0MTYwMA&amp;ptn=3&amp;ver=2&amp;hsh=4&amp;fclid=0040417a-6b3e-66cd-32bd-573e6ac96794&amp;u=a1aHR0cHM6Ly93d3cubGlua2VkaW4uY29tL3Bvc3RzL3JhbWFrcmlzaG5hLXJlZGR5LXBvbmFrYS05NzQzYTgyMjdfbWlncmF0ZS1mcm9tLXNxbC1zZXJ2ZXItb3ZlcnZpZXctYWN0aXZpdHktNzM0MDQ2MTMwMDQ3NDMzMTEzNy1qZUk5&amp;ntb=1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sql/relational-databases/performance/optimized-locking?view=sql-server-ver17#transaction-id-tid-locking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learn.microsoft.com/en-us/sql/relational-databases/performance/optimized-locking?view=sql-server-ver17#lock-after-qualification-laq" TargetMode="External"/><Relationship Id="rId4" Type="http://schemas.openxmlformats.org/officeDocument/2006/relationships/hyperlink" Target="https://learn.microsoft.com/en-us/sql/t-sql/statements/alter-database-transact-sql-set-options?view=sql-server-ver17#read_committed_snapshot--on--off-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sql/relational-databases/performance/optimized-locking?view=sql-server-ver17#transaction-id-tid-lockin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learn.microsoft.com/en-us/sql/relational-databases/performance/optimized-locking?view=sql-server-ver17#lock-after-qualification-laq" TargetMode="External"/><Relationship Id="rId4" Type="http://schemas.openxmlformats.org/officeDocument/2006/relationships/hyperlink" Target="https://learn.microsoft.com/en-us/sql/t-sql/statements/alter-database-transact-sql-set-options?view=sql-server-ver17#read_committed_snapshot--on--off-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sql/relational-databases/performance/optimized-locking?view=sql-server-ver17#transaction-id-tid-locking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learn.microsoft.com/en-us/sql/relational-databases/performance/optimized-locking?view=sql-server-ver17#lock-after-qualification-laq" TargetMode="External"/><Relationship Id="rId4" Type="http://schemas.openxmlformats.org/officeDocument/2006/relationships/hyperlink" Target="https://learn.microsoft.com/en-us/sql/t-sql/statements/alter-database-transact-sql-set-options?view=sql-server-ver17#read_committed_snapshot--on--off-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Max </a:t>
            </a:r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size</a:t>
            </a:r>
            <a:r>
              <a:rPr lang="pt-BR" dirty="0"/>
              <a:t> </a:t>
            </a:r>
            <a:r>
              <a:rPr lang="pt-BR" dirty="0" err="1"/>
              <a:t>went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10 GB </a:t>
            </a:r>
            <a:r>
              <a:rPr lang="pt-BR" dirty="0" err="1"/>
              <a:t>to</a:t>
            </a:r>
            <a:r>
              <a:rPr lang="pt-BR" dirty="0"/>
              <a:t> 50 GB</a:t>
            </a:r>
          </a:p>
          <a:p>
            <a:r>
              <a:rPr lang="pt-BR" dirty="0" err="1"/>
              <a:t>LocalDB</a:t>
            </a:r>
            <a:r>
              <a:rPr lang="pt-BR" dirty="0"/>
              <a:t> </a:t>
            </a:r>
            <a:r>
              <a:rPr lang="pt-BR" dirty="0" err="1"/>
              <a:t>was</a:t>
            </a:r>
            <a:r>
              <a:rPr lang="pt-BR" dirty="0"/>
              <a:t> a Express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Advanced</a:t>
            </a:r>
            <a:r>
              <a:rPr lang="pt-BR" dirty="0"/>
              <a:t> Services feature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2248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0E6D4-D44F-0359-4EC1-555719166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207DCEA-E276-E8A9-4E93-86B624D5B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438301-CFD4-FCB5-1A6D-D13B80AF73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Max </a:t>
            </a:r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size</a:t>
            </a:r>
            <a:r>
              <a:rPr lang="pt-BR" dirty="0"/>
              <a:t> </a:t>
            </a:r>
            <a:r>
              <a:rPr lang="pt-BR" dirty="0" err="1"/>
              <a:t>went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10 GB </a:t>
            </a:r>
            <a:r>
              <a:rPr lang="pt-BR" dirty="0" err="1"/>
              <a:t>to</a:t>
            </a:r>
            <a:r>
              <a:rPr lang="pt-BR" dirty="0"/>
              <a:t> 50 GB</a:t>
            </a:r>
          </a:p>
          <a:p>
            <a:r>
              <a:rPr lang="pt-BR" dirty="0" err="1"/>
              <a:t>LocalDB</a:t>
            </a:r>
            <a:r>
              <a:rPr lang="pt-BR" dirty="0"/>
              <a:t> </a:t>
            </a:r>
            <a:r>
              <a:rPr lang="pt-BR" dirty="0" err="1"/>
              <a:t>was</a:t>
            </a:r>
            <a:r>
              <a:rPr lang="pt-BR" dirty="0"/>
              <a:t> a Express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Advanced</a:t>
            </a:r>
            <a:r>
              <a:rPr lang="pt-BR" dirty="0"/>
              <a:t> Services feature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17603D-3101-9022-7386-2272E5146C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60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5BC3F-C6C5-E2A2-F5E6-50BBBD794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4CE2B9-1CD6-3B79-A3AB-025FB3636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750E81-2C47-AE7E-50EE-FA2DA8993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Max </a:t>
            </a:r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size</a:t>
            </a:r>
            <a:r>
              <a:rPr lang="pt-BR" dirty="0"/>
              <a:t> </a:t>
            </a:r>
            <a:r>
              <a:rPr lang="pt-BR" dirty="0" err="1"/>
              <a:t>went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10 GB </a:t>
            </a:r>
            <a:r>
              <a:rPr lang="pt-BR" dirty="0" err="1"/>
              <a:t>to</a:t>
            </a:r>
            <a:r>
              <a:rPr lang="pt-BR" dirty="0"/>
              <a:t> 50 GB</a:t>
            </a:r>
          </a:p>
          <a:p>
            <a:r>
              <a:rPr lang="pt-BR" dirty="0" err="1"/>
              <a:t>LocalDB</a:t>
            </a:r>
            <a:r>
              <a:rPr lang="pt-BR" dirty="0"/>
              <a:t> </a:t>
            </a:r>
            <a:r>
              <a:rPr lang="pt-BR" dirty="0" err="1"/>
              <a:t>was</a:t>
            </a:r>
            <a:r>
              <a:rPr lang="pt-BR" dirty="0"/>
              <a:t> a Express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Advanced</a:t>
            </a:r>
            <a:r>
              <a:rPr lang="pt-BR" dirty="0"/>
              <a:t> Services feature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9BD479-FA18-8C2E-1010-79A0245F6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46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3230A-180C-C65A-E32F-6935C1519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FABA557-CA37-30C0-D911-2D7DF849C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3568BE0-B4B9-5E09-0B58-083A1B45A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Max </a:t>
            </a:r>
            <a:r>
              <a:rPr lang="pt-BR" dirty="0" err="1"/>
              <a:t>database</a:t>
            </a:r>
            <a:r>
              <a:rPr lang="pt-BR" dirty="0"/>
              <a:t> </a:t>
            </a:r>
            <a:r>
              <a:rPr lang="pt-BR" dirty="0" err="1"/>
              <a:t>size</a:t>
            </a:r>
            <a:r>
              <a:rPr lang="pt-BR" dirty="0"/>
              <a:t> </a:t>
            </a:r>
            <a:r>
              <a:rPr lang="pt-BR" dirty="0" err="1"/>
              <a:t>went</a:t>
            </a:r>
            <a:r>
              <a:rPr lang="pt-BR" dirty="0"/>
              <a:t> </a:t>
            </a:r>
            <a:r>
              <a:rPr lang="pt-BR" dirty="0" err="1"/>
              <a:t>from</a:t>
            </a:r>
            <a:r>
              <a:rPr lang="pt-BR" dirty="0"/>
              <a:t> 10 GB </a:t>
            </a:r>
            <a:r>
              <a:rPr lang="pt-BR" dirty="0" err="1"/>
              <a:t>to</a:t>
            </a:r>
            <a:r>
              <a:rPr lang="pt-BR" dirty="0"/>
              <a:t> 50 GB</a:t>
            </a:r>
          </a:p>
          <a:p>
            <a:r>
              <a:rPr lang="pt-BR" dirty="0" err="1"/>
              <a:t>LocalDB</a:t>
            </a:r>
            <a:r>
              <a:rPr lang="pt-BR" dirty="0"/>
              <a:t> </a:t>
            </a:r>
            <a:r>
              <a:rPr lang="pt-BR" dirty="0" err="1"/>
              <a:t>was</a:t>
            </a:r>
            <a:r>
              <a:rPr lang="pt-BR" dirty="0"/>
              <a:t> a Express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Advanced</a:t>
            </a:r>
            <a:r>
              <a:rPr lang="pt-BR" dirty="0"/>
              <a:t> Services feature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CAE8EE-4FBC-B00C-7E4C-3F933E837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497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2ADF2-29C7-D6DD-FD7F-EB9682826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3FB9BF0-2BD0-DA98-F0E1-5423D2F01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5A06DE5-0D17-432F-F5AC-71E3189F2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 to Encrypt dialog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D8AF70-9819-E9C0-4724-E23CE858A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085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E3CF0-3AE2-C7D6-D87C-3CF78911C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6EFD11-5D60-CA92-04F8-19B85C353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BF534DA-17FF-81F9-6DAE-27FC77E2F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Alternatives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to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DMA</a:t>
            </a: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SQL Server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Component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in SQL Server Management Studio (SSMS).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Database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Service (DMS)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seamless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to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Azure SQL.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wide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discovery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and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SQL assessment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at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scale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SQL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Extension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in Azure Data Studio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smaller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workloads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SQL Server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enabled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by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Arc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continuous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weekly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assessments.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156926-0006-C79E-CC48-B25C9B305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730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9D525-9C2C-2791-0897-DC08B524B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9795699-81C7-A248-FD6D-EA6D093BFC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F1CBCD-6945-DC11-E603-94C407CCF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Alternatives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to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DMA</a:t>
            </a: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SQL Server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Component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in SQL Server Management Studio (SSMS).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Database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Service (DMS)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seamless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to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Azure SQL.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wide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discovery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and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SQL assessment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at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scale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Azure SQL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Migration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Extension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in Azure Data Studio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smaller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workloads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SQL Server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enabled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by</a:t>
            </a:r>
            <a:r>
              <a:rPr lang="pt-B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Azure </a:t>
            </a:r>
            <a:r>
              <a:rPr lang="pt-B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Arc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for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continuous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weekly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assessments.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6632FB-79C2-986A-8EEB-01B783512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0754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0CF9F-1DF8-8F65-3DAB-D78BE956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B3F4BB2-DF80-87FF-2551-522A078B4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6A96EEE-1A9A-DE21-D18F-DEF917DE1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9F66E7-B492-CCC9-B4EE-87175EA38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121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C8C93-92FB-1A1A-59BA-8A17D56B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9F53F58-396E-1608-4649-2F5DF2490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69ED793-E636-AEF7-1E60-5EC134EC1D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transaction ID (TID) is a unique identifier of a transaction. Each row is labeled with the last TID that modified it. Instead of potentially many key or row identifier locks, a single lock on the TID is used to protect all modified rows.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Transaction ID (TID) locking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 after qualification (LAQ) is an optimization that evaluates query predicates using the latest committed version of the row without acquiring a lock, thus improving concurrency. LAQ requires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read committed snapshot isolation (RCSI)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Lock after qualification (LAQ)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1219C4-3C78-E577-4C8B-5B7536406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497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2738-B799-D7B7-3F56-CC509914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DF9AFB3-C82A-C11D-9D13-05651DBC5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F7F8AC9-A20B-C10A-BA21-717D5FA03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transaction ID (TID) is a unique identifier of a transaction. Each row is labeled with the last TID that modified it. Instead of potentially many key or row identifier locks, a single lock on the TID is used to protect all modified rows.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Transaction ID (TID) locking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 after qualification (LAQ) is an optimization that evaluates query predicates using the latest committed version of the row without acquiring a lock, thus improving concurrency. LAQ requires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read committed snapshot isolation (RCSI)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Lock after qualification (LAQ)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7342EE2-7AE5-89F9-BE11-7088F14C31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494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Update </a:t>
            </a:r>
            <a:r>
              <a:rPr lang="pt-BR" dirty="0" err="1"/>
              <a:t>may</a:t>
            </a:r>
            <a:r>
              <a:rPr lang="pt-BR" dirty="0"/>
              <a:t> require </a:t>
            </a:r>
            <a:r>
              <a:rPr lang="pt-BR" dirty="0" err="1"/>
              <a:t>thousands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million</a:t>
            </a:r>
            <a:r>
              <a:rPr lang="pt-BR" dirty="0"/>
              <a:t> Exclusive </a:t>
            </a:r>
            <a:r>
              <a:rPr lang="pt-BR" dirty="0" err="1"/>
              <a:t>Locks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finish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transaction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Optimized</a:t>
            </a:r>
            <a:r>
              <a:rPr lang="pt-BR" dirty="0"/>
              <a:t> </a:t>
            </a:r>
            <a:r>
              <a:rPr lang="pt-BR" dirty="0" err="1"/>
              <a:t>locking</a:t>
            </a:r>
            <a:r>
              <a:rPr lang="pt-BR" dirty="0"/>
              <a:t>, SQL </a:t>
            </a:r>
            <a:r>
              <a:rPr lang="pt-BR" dirty="0" err="1"/>
              <a:t>will</a:t>
            </a:r>
            <a:r>
              <a:rPr lang="pt-BR" dirty="0"/>
              <a:t> still </a:t>
            </a:r>
            <a:r>
              <a:rPr lang="pt-BR" dirty="0" err="1"/>
              <a:t>lock</a:t>
            </a:r>
            <a:r>
              <a:rPr lang="pt-BR" dirty="0"/>
              <a:t> </a:t>
            </a:r>
            <a:r>
              <a:rPr lang="pt-BR" dirty="0" err="1"/>
              <a:t>thousands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million</a:t>
            </a:r>
            <a:r>
              <a:rPr lang="pt-BR" dirty="0"/>
              <a:t> </a:t>
            </a:r>
            <a:r>
              <a:rPr lang="pt-BR" dirty="0" err="1"/>
              <a:t>rows</a:t>
            </a:r>
            <a:r>
              <a:rPr lang="pt-BR" dirty="0"/>
              <a:t>, </a:t>
            </a:r>
            <a:r>
              <a:rPr lang="pt-BR" dirty="0" err="1"/>
              <a:t>horwver</a:t>
            </a:r>
            <a:r>
              <a:rPr lang="pt-BR" dirty="0"/>
              <a:t>, </a:t>
            </a:r>
            <a:r>
              <a:rPr lang="pt-BR" dirty="0" err="1"/>
              <a:t>each</a:t>
            </a:r>
            <a:r>
              <a:rPr lang="pt-BR" dirty="0"/>
              <a:t> </a:t>
            </a:r>
            <a:r>
              <a:rPr lang="pt-BR" dirty="0" err="1"/>
              <a:t>lock</a:t>
            </a:r>
            <a:r>
              <a:rPr lang="pt-BR" dirty="0"/>
              <a:t> </a:t>
            </a:r>
            <a:r>
              <a:rPr lang="pt-BR" dirty="0" err="1"/>
              <a:t>will</a:t>
            </a:r>
            <a:r>
              <a:rPr lang="pt-BR" dirty="0"/>
              <a:t> </a:t>
            </a:r>
            <a:r>
              <a:rPr lang="pt-BR" dirty="0" err="1"/>
              <a:t>be</a:t>
            </a:r>
            <a:r>
              <a:rPr lang="pt-BR" dirty="0"/>
              <a:t> </a:t>
            </a:r>
            <a:r>
              <a:rPr lang="pt-BR" dirty="0" err="1"/>
              <a:t>released</a:t>
            </a:r>
            <a:r>
              <a:rPr lang="pt-BR" dirty="0"/>
              <a:t> as </a:t>
            </a:r>
            <a:r>
              <a:rPr lang="pt-BR" dirty="0" err="1"/>
              <a:t>soon</a:t>
            </a:r>
            <a:r>
              <a:rPr lang="pt-BR" dirty="0"/>
              <a:t> as </a:t>
            </a:r>
            <a:r>
              <a:rPr lang="pt-BR" dirty="0" err="1"/>
              <a:t>each</a:t>
            </a:r>
            <a:r>
              <a:rPr lang="pt-BR" dirty="0"/>
              <a:t> </a:t>
            </a:r>
            <a:r>
              <a:rPr lang="pt-BR" dirty="0" err="1"/>
              <a:t>row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updated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472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55202-7FC3-1C7D-FBA9-942A4CEA3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C3F4803-4F92-3FEA-D853-94865762B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50889CF-1C9B-97AB-E914-CE191D37B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transaction ID (TID) is a unique identifier of a transaction. Each row is labeled with the last TID that modified it. Instead of potentially many key or row identifier locks, a single lock on the TID is used to protect all modified rows.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Transaction ID (TID) locking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Lock after qualification (LAQ) is an optimization that evaluates query predicates using the latest committed version of the row without acquiring a lock, thus improving concurrency. LAQ requires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read committed snapshot isolation (RCSI)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more information, see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Lock after qualification (LAQ)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583703-1F02-FB20-5024-219D4849D8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627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Demo for </a:t>
            </a:r>
            <a:r>
              <a:rPr lang="pt-BR" dirty="0" err="1"/>
              <a:t>language</a:t>
            </a:r>
            <a:r>
              <a:rPr lang="pt-BR" dirty="0"/>
              <a:t> Packs</a:t>
            </a:r>
          </a:p>
          <a:p>
            <a:r>
              <a:rPr lang="pt-BR" dirty="0"/>
              <a:t>Demo </a:t>
            </a:r>
            <a:r>
              <a:rPr lang="pt-BR" dirty="0" err="1"/>
              <a:t>using</a:t>
            </a:r>
            <a:r>
              <a:rPr lang="pt-BR" dirty="0"/>
              <a:t> SSMS 22</a:t>
            </a:r>
          </a:p>
          <a:p>
            <a:r>
              <a:rPr lang="pt-BR" dirty="0"/>
              <a:t>- </a:t>
            </a:r>
            <a:r>
              <a:rPr lang="pt-BR" dirty="0" err="1"/>
              <a:t>Encrypt</a:t>
            </a:r>
            <a:r>
              <a:rPr lang="pt-BR" dirty="0"/>
              <a:t> </a:t>
            </a:r>
            <a:r>
              <a:rPr lang="pt-BR" dirty="0" err="1"/>
              <a:t>dialog</a:t>
            </a:r>
            <a:r>
              <a:rPr lang="pt-BR" dirty="0"/>
              <a:t> (Trust Server Certificate)</a:t>
            </a:r>
          </a:p>
          <a:p>
            <a:r>
              <a:rPr lang="pt-BR" dirty="0" err="1"/>
              <a:t>Adding</a:t>
            </a:r>
            <a:r>
              <a:rPr lang="pt-BR" dirty="0"/>
              <a:t> features </a:t>
            </a:r>
            <a:r>
              <a:rPr lang="pt-BR" dirty="0" err="1"/>
              <a:t>to</a:t>
            </a:r>
            <a:r>
              <a:rPr lang="pt-BR" dirty="0"/>
              <a:t> SSMS</a:t>
            </a:r>
          </a:p>
          <a:p>
            <a:r>
              <a:rPr lang="pt-BR" dirty="0"/>
              <a:t>- AI </a:t>
            </a:r>
            <a:r>
              <a:rPr lang="pt-BR" dirty="0" err="1"/>
              <a:t>Assistance</a:t>
            </a:r>
            <a:endParaRPr lang="pt-BR" dirty="0"/>
          </a:p>
          <a:p>
            <a:pPr marL="171450" indent="-171450">
              <a:buFontTx/>
              <a:buChar char="-"/>
            </a:pPr>
            <a:r>
              <a:rPr lang="pt-BR" dirty="0"/>
              <a:t>Query </a:t>
            </a:r>
            <a:r>
              <a:rPr lang="pt-BR" dirty="0" err="1"/>
              <a:t>Hint</a:t>
            </a:r>
            <a:r>
              <a:rPr lang="pt-BR" dirty="0"/>
              <a:t>  </a:t>
            </a:r>
          </a:p>
          <a:p>
            <a:pPr marL="171450" indent="-171450">
              <a:buFontTx/>
              <a:buChar char="-"/>
            </a:pPr>
            <a:r>
              <a:rPr lang="pt-BR" dirty="0" err="1"/>
              <a:t>Hybrid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Migration</a:t>
            </a:r>
            <a:endParaRPr lang="pt-BR" dirty="0"/>
          </a:p>
          <a:p>
            <a:endParaRPr lang="pt-BR" dirty="0"/>
          </a:p>
          <a:p>
            <a:r>
              <a:rPr lang="pt-BR" dirty="0"/>
              <a:t>Editions</a:t>
            </a:r>
          </a:p>
          <a:p>
            <a:r>
              <a:rPr lang="pt-BR" dirty="0"/>
              <a:t>18.01</a:t>
            </a:r>
          </a:p>
          <a:p>
            <a:r>
              <a:rPr lang="pt-BR" dirty="0"/>
              <a:t>  STD </a:t>
            </a:r>
            <a:r>
              <a:rPr lang="pt-BR" dirty="0" err="1"/>
              <a:t>and</a:t>
            </a:r>
            <a:r>
              <a:rPr lang="pt-BR" dirty="0"/>
              <a:t> ENT Editions</a:t>
            </a:r>
          </a:p>
          <a:p>
            <a:r>
              <a:rPr lang="pt-BR" dirty="0"/>
              <a:t>  Features</a:t>
            </a:r>
          </a:p>
          <a:p>
            <a:r>
              <a:rPr lang="pt-BR" dirty="0"/>
              <a:t>18.02</a:t>
            </a:r>
          </a:p>
          <a:p>
            <a:r>
              <a:rPr lang="pt-BR" dirty="0"/>
              <a:t>-- </a:t>
            </a:r>
            <a:r>
              <a:rPr lang="pt-BR" dirty="0" err="1"/>
              <a:t>Run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a STD </a:t>
            </a:r>
            <a:r>
              <a:rPr lang="pt-BR" dirty="0" err="1"/>
              <a:t>Developer</a:t>
            </a:r>
            <a:r>
              <a:rPr lang="pt-BR" dirty="0"/>
              <a:t> ED </a:t>
            </a:r>
            <a:r>
              <a:rPr lang="pt-BR" dirty="0" err="1"/>
              <a:t>with</a:t>
            </a:r>
            <a:r>
              <a:rPr lang="pt-BR" dirty="0"/>
              <a:t> show </a:t>
            </a:r>
            <a:r>
              <a:rPr lang="pt-BR" dirty="0" err="1"/>
              <a:t>an</a:t>
            </a:r>
            <a:r>
              <a:rPr lang="pt-BR" dirty="0"/>
              <a:t> </a:t>
            </a:r>
            <a:r>
              <a:rPr lang="pt-BR" dirty="0" err="1"/>
              <a:t>error</a:t>
            </a:r>
            <a:endParaRPr lang="pt-BR" dirty="0"/>
          </a:p>
          <a:p>
            <a:r>
              <a:rPr lang="pt-BR" dirty="0"/>
              <a:t>       </a:t>
            </a:r>
            <a:r>
              <a:rPr lang="pt-BR" dirty="0" err="1"/>
              <a:t>create</a:t>
            </a:r>
            <a:r>
              <a:rPr lang="pt-BR" dirty="0"/>
              <a:t> index </a:t>
            </a:r>
            <a:r>
              <a:rPr lang="pt-BR" dirty="0" err="1"/>
              <a:t>ix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table</a:t>
            </a:r>
            <a:r>
              <a:rPr lang="pt-BR" dirty="0"/>
              <a:t> (</a:t>
            </a:r>
            <a:r>
              <a:rPr lang="pt-BR" dirty="0" err="1"/>
              <a:t>columns</a:t>
            </a:r>
            <a:r>
              <a:rPr lang="pt-BR" dirty="0"/>
              <a:t>) </a:t>
            </a:r>
            <a:r>
              <a:rPr lang="pt-BR" dirty="0" err="1"/>
              <a:t>with</a:t>
            </a:r>
            <a:r>
              <a:rPr lang="pt-BR" dirty="0"/>
              <a:t> (online = ON)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A251C-7381-430D-8F22-F6FDC885A93E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644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ABCONSQL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E4C8BF8-029D-A293-B311-2F92FAE8B866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1" t="-23436" r="-17895" b="-171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F9BE6328-A51C-E66B-550E-BCFC66329F41}"/>
              </a:ext>
            </a:extLst>
          </p:cNvPr>
          <p:cNvSpPr/>
          <p:nvPr userDrawn="1"/>
        </p:nvSpPr>
        <p:spPr>
          <a:xfrm rot="-10800000" flipH="1" flipV="1">
            <a:off x="8352024" y="2119509"/>
            <a:ext cx="9935976" cy="8092718"/>
          </a:xfrm>
          <a:custGeom>
            <a:avLst/>
            <a:gdLst/>
            <a:ahLst/>
            <a:cxnLst/>
            <a:rect l="l" t="t" r="r" b="b"/>
            <a:pathLst>
              <a:path w="9935976" h="8092718">
                <a:moveTo>
                  <a:pt x="9935976" y="8092717"/>
                </a:moveTo>
                <a:lnTo>
                  <a:pt x="0" y="8092717"/>
                </a:lnTo>
                <a:lnTo>
                  <a:pt x="0" y="0"/>
                </a:lnTo>
                <a:lnTo>
                  <a:pt x="9935976" y="0"/>
                </a:lnTo>
                <a:lnTo>
                  <a:pt x="9935976" y="8092717"/>
                </a:lnTo>
                <a:close/>
              </a:path>
            </a:pathLst>
          </a:custGeom>
          <a:blipFill>
            <a:blip r:embed="rId3"/>
            <a:stretch>
              <a:fillRect l="-151907" t="-3054" b="-4617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B6774A66-7FB6-FCCA-A825-6850DCCD33E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4A34BB2-1322-04B8-1BBE-41C316DC4763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B354B1E3-D903-E756-6CDA-EBBD9D49C5A2}"/>
                </a:ext>
              </a:extLst>
            </p:cNvPr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2"/>
                </a:lnSpc>
              </a:pPr>
              <a:endParaRPr/>
            </a:p>
          </p:txBody>
        </p:sp>
      </p:grpSp>
      <p:sp>
        <p:nvSpPr>
          <p:cNvPr id="10" name="TextBox 7">
            <a:extLst>
              <a:ext uri="{FF2B5EF4-FFF2-40B4-BE49-F238E27FC236}">
                <a16:creationId xmlns:a16="http://schemas.microsoft.com/office/drawing/2014/main" id="{0779E1F6-CF36-A033-1874-DEB840027B1D}"/>
              </a:ext>
            </a:extLst>
          </p:cNvPr>
          <p:cNvSpPr txBox="1"/>
          <p:nvPr userDrawn="1"/>
        </p:nvSpPr>
        <p:spPr>
          <a:xfrm>
            <a:off x="1028700" y="7733835"/>
            <a:ext cx="8572500" cy="664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3998" b="1">
                <a:solidFill>
                  <a:srgbClr val="2AAC9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ATLANTA</a:t>
            </a:r>
            <a:r>
              <a:rPr lang="en-US" sz="399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MARCH 16 - 20, 2026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4ADCCDCC-A7EF-21E9-212E-88C98E861BEB}"/>
              </a:ext>
            </a:extLst>
          </p:cNvPr>
          <p:cNvSpPr txBox="1"/>
          <p:nvPr userDrawn="1"/>
        </p:nvSpPr>
        <p:spPr>
          <a:xfrm>
            <a:off x="1028700" y="2052834"/>
            <a:ext cx="5753100" cy="599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055"/>
              </a:lnSpc>
            </a:pPr>
            <a:r>
              <a:rPr lang="en-US" sz="3611">
                <a:solidFill>
                  <a:srgbClr val="E3F7EF"/>
                </a:solidFill>
                <a:latin typeface="Montserrat"/>
                <a:ea typeface="Montserrat"/>
                <a:cs typeface="Montserrat"/>
                <a:sym typeface="Montserrat"/>
              </a:rPr>
              <a:t>#FABCONSQLCON2026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B289876D-FB3F-0385-0025-FBC552AFEC16}"/>
              </a:ext>
            </a:extLst>
          </p:cNvPr>
          <p:cNvGrpSpPr/>
          <p:nvPr userDrawn="1"/>
        </p:nvGrpSpPr>
        <p:grpSpPr>
          <a:xfrm>
            <a:off x="1028700" y="4027243"/>
            <a:ext cx="14346130" cy="2672227"/>
            <a:chOff x="0" y="0"/>
            <a:chExt cx="19128173" cy="3562969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9C8A7191-891D-8208-B31B-30F5D0407EAF}"/>
                </a:ext>
              </a:extLst>
            </p:cNvPr>
            <p:cNvSpPr/>
            <p:nvPr/>
          </p:nvSpPr>
          <p:spPr>
            <a:xfrm>
              <a:off x="0" y="0"/>
              <a:ext cx="8838779" cy="3562969"/>
            </a:xfrm>
            <a:custGeom>
              <a:avLst/>
              <a:gdLst/>
              <a:ahLst/>
              <a:cxnLst/>
              <a:rect l="l" t="t" r="r" b="b"/>
              <a:pathLst>
                <a:path w="8838779" h="3562969">
                  <a:moveTo>
                    <a:pt x="0" y="0"/>
                  </a:moveTo>
                  <a:lnTo>
                    <a:pt x="8838779" y="0"/>
                  </a:lnTo>
                  <a:lnTo>
                    <a:pt x="8838779" y="3562969"/>
                  </a:lnTo>
                  <a:lnTo>
                    <a:pt x="0" y="356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065F690-FD92-492E-B303-AA6B05EDBB4B}"/>
                </a:ext>
              </a:extLst>
            </p:cNvPr>
            <p:cNvSpPr/>
            <p:nvPr/>
          </p:nvSpPr>
          <p:spPr>
            <a:xfrm>
              <a:off x="10285701" y="0"/>
              <a:ext cx="8842473" cy="3562969"/>
            </a:xfrm>
            <a:custGeom>
              <a:avLst/>
              <a:gdLst/>
              <a:ahLst/>
              <a:cxnLst/>
              <a:rect l="l" t="t" r="r" b="b"/>
              <a:pathLst>
                <a:path w="8842473" h="3562969">
                  <a:moveTo>
                    <a:pt x="0" y="0"/>
                  </a:moveTo>
                  <a:lnTo>
                    <a:pt x="8842472" y="0"/>
                  </a:lnTo>
                  <a:lnTo>
                    <a:pt x="8842472" y="3562969"/>
                  </a:lnTo>
                  <a:lnTo>
                    <a:pt x="0" y="356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12">
              <a:extLst>
                <a:ext uri="{FF2B5EF4-FFF2-40B4-BE49-F238E27FC236}">
                  <a16:creationId xmlns:a16="http://schemas.microsoft.com/office/drawing/2014/main" id="{3139F297-CFD3-1054-7839-148662C87C9E}"/>
                </a:ext>
              </a:extLst>
            </p:cNvPr>
            <p:cNvSpPr/>
            <p:nvPr/>
          </p:nvSpPr>
          <p:spPr>
            <a:xfrm flipV="1">
              <a:off x="9562240" y="561"/>
              <a:ext cx="0" cy="3561847"/>
            </a:xfrm>
            <a:prstGeom prst="line">
              <a:avLst/>
            </a:prstGeom>
            <a:ln w="6514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253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BDCF-FD7D-65A7-41F7-F75AFA5DC8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91400" y="1752600"/>
            <a:ext cx="7391400" cy="3581400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CE82B-20CF-9368-77F6-F77D6B30EE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1400" y="6057900"/>
            <a:ext cx="7391400" cy="1858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Your Name</a:t>
            </a:r>
          </a:p>
          <a:p>
            <a:r>
              <a:rPr lang="en-US"/>
              <a:t>Title, Company Name, Country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30A09D7-7DA5-BA2A-1760-411370A82D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0" y="1752600"/>
            <a:ext cx="5410200" cy="3581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5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6BB3-8A7F-81DF-3556-2C8A6106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9CD59-4094-DDC2-A708-2B684F37D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614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14A0-C9FE-DBEF-1760-F79D91C9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DCBB7-0E97-6ED8-27E4-6BC369D11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75D53-05C1-A4E3-7376-13A71AF13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10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D1011-CA50-F53C-4B4B-F9104B7B3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22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50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B0931-04B8-D239-662C-26C2C6B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10614-13C9-6DC7-17EF-C84640605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13A05-82D3-F673-9E29-E92ADD2E3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32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vey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65F8B7B-136E-A28A-3F77-5B9B38DCF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11800" cy="937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bric Certifie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ertificate with a qr code&#10;&#10;AI-generated content may be incorrect.">
            <a:extLst>
              <a:ext uri="{FF2B5EF4-FFF2-40B4-BE49-F238E27FC236}">
                <a16:creationId xmlns:a16="http://schemas.microsoft.com/office/drawing/2014/main" id="{F3E3AE7C-F2F2-B446-E567-43B68D7EE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764001" cy="942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5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78CE82B-20CF-9368-77F6-F77D6B30EE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1400" y="6057900"/>
            <a:ext cx="7391400" cy="18589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Your Name</a:t>
            </a:r>
          </a:p>
          <a:p>
            <a:r>
              <a:rPr lang="en-US"/>
              <a:t>Title, Company Name, Country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C4008E-ACEE-3C29-D0A2-9A3D05C840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91400" y="1752600"/>
            <a:ext cx="7391400" cy="3581400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9929E11-B97A-39B6-C09B-302C1E7D54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0" y="1752600"/>
            <a:ext cx="5410200" cy="3581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7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AB8F-4BB8-3196-B74C-96CE6A25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B4EB3-6E32-E9E5-5F75-03EF2F34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1075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4146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9A23-D710-FB93-CB0B-5B03169ED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B2A43-C043-B3E4-B66E-A6F83318E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09961-6040-A8A9-F703-2F591B2BE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6953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0234D93-2D28-4D2C-2295-83C53D364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DE67B4-6587-E8BF-7B59-DE1C9F48C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107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261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247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B61D-F187-BB54-AB26-6EDC658B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C3BB7-2627-8FC5-FBC6-E22EEE0C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DFC4A-4504-39C5-5049-E9A8D3615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9014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veySlide">
    <p:bg>
      <p:bgPr>
        <a:gradFill>
          <a:gsLst>
            <a:gs pos="0">
              <a:srgbClr val="130F40"/>
            </a:gs>
            <a:gs pos="47000">
              <a:srgbClr val="12103A"/>
            </a:gs>
            <a:gs pos="93000">
              <a:srgbClr val="11113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9B6DAD10-6821-3A63-457F-7B52DE7D9F32}"/>
              </a:ext>
            </a:extLst>
          </p:cNvPr>
          <p:cNvSpPr txBox="1"/>
          <p:nvPr userDrawn="1"/>
        </p:nvSpPr>
        <p:spPr>
          <a:xfrm>
            <a:off x="1913046" y="857250"/>
            <a:ext cx="8588442" cy="7832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2"/>
              </a:lnSpc>
            </a:pPr>
            <a:r>
              <a:rPr lang="en-US" sz="5823" b="1" spc="25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was </a:t>
            </a:r>
          </a:p>
          <a:p>
            <a:pPr algn="l">
              <a:lnSpc>
                <a:spcPts val="8792"/>
              </a:lnSpc>
            </a:pPr>
            <a:r>
              <a:rPr lang="en-US" sz="5823" b="1" spc="25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session? </a:t>
            </a:r>
          </a:p>
          <a:p>
            <a:pPr algn="l">
              <a:lnSpc>
                <a:spcPts val="5458"/>
              </a:lnSpc>
            </a:pPr>
            <a:endParaRPr lang="en-US" sz="5823" b="1" spc="25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458"/>
              </a:lnSpc>
            </a:pPr>
            <a:endParaRPr lang="en-US" sz="5823" b="1" spc="25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458"/>
              </a:lnSpc>
            </a:pPr>
            <a:endParaRPr lang="en-US" sz="5823" b="1" spc="25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458"/>
              </a:lnSpc>
            </a:pPr>
            <a:endParaRPr lang="en-US" sz="5823" b="1" spc="25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458"/>
              </a:lnSpc>
            </a:pPr>
            <a:endParaRPr lang="en-US" sz="5823" b="1" spc="25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458"/>
              </a:lnSpc>
            </a:pPr>
            <a:r>
              <a:rPr lang="en-US" sz="3614" spc="155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Complete Session Surveys in </a:t>
            </a:r>
          </a:p>
          <a:p>
            <a:pPr algn="l">
              <a:lnSpc>
                <a:spcPts val="5458"/>
              </a:lnSpc>
            </a:pPr>
            <a:r>
              <a:rPr lang="en-US" sz="3614" spc="155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for your chance to WIN PRIZES!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807E8C1E-61CE-311A-A248-D7977A6716A4}"/>
              </a:ext>
            </a:extLst>
          </p:cNvPr>
          <p:cNvGrpSpPr/>
          <p:nvPr userDrawn="1"/>
        </p:nvGrpSpPr>
        <p:grpSpPr>
          <a:xfrm>
            <a:off x="12099761" y="1212936"/>
            <a:ext cx="4005586" cy="7557310"/>
            <a:chOff x="0" y="0"/>
            <a:chExt cx="5340781" cy="10076414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A64B0BA2-3B75-4F81-04CB-B24F54E299BF}"/>
                </a:ext>
              </a:extLst>
            </p:cNvPr>
            <p:cNvSpPr/>
            <p:nvPr/>
          </p:nvSpPr>
          <p:spPr>
            <a:xfrm>
              <a:off x="0" y="0"/>
              <a:ext cx="5340781" cy="10076414"/>
            </a:xfrm>
            <a:custGeom>
              <a:avLst/>
              <a:gdLst/>
              <a:ahLst/>
              <a:cxnLst/>
              <a:rect l="l" t="t" r="r" b="b"/>
              <a:pathLst>
                <a:path w="5340781" h="10076414">
                  <a:moveTo>
                    <a:pt x="0" y="0"/>
                  </a:moveTo>
                  <a:lnTo>
                    <a:pt x="5340781" y="0"/>
                  </a:lnTo>
                  <a:lnTo>
                    <a:pt x="5340781" y="10076414"/>
                  </a:lnTo>
                  <a:lnTo>
                    <a:pt x="0" y="10076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925" t="-8618" r="-12967" b="-78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90F57D38-6F68-B2F4-AFE4-807DE879EA59}"/>
                </a:ext>
              </a:extLst>
            </p:cNvPr>
            <p:cNvSpPr/>
            <p:nvPr/>
          </p:nvSpPr>
          <p:spPr>
            <a:xfrm>
              <a:off x="611971" y="845155"/>
              <a:ext cx="4019856" cy="8416121"/>
            </a:xfrm>
            <a:custGeom>
              <a:avLst/>
              <a:gdLst/>
              <a:ahLst/>
              <a:cxnLst/>
              <a:rect l="l" t="t" r="r" b="b"/>
              <a:pathLst>
                <a:path w="4019856" h="8416121">
                  <a:moveTo>
                    <a:pt x="0" y="0"/>
                  </a:moveTo>
                  <a:lnTo>
                    <a:pt x="4019856" y="0"/>
                  </a:lnTo>
                  <a:lnTo>
                    <a:pt x="4019856" y="8416122"/>
                  </a:lnTo>
                  <a:lnTo>
                    <a:pt x="0" y="8416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415" t="-7654" r="-8415" b="-39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C51BB73F-6829-0021-6C08-814C2AE04998}"/>
                </a:ext>
              </a:extLst>
            </p:cNvPr>
            <p:cNvSpPr/>
            <p:nvPr/>
          </p:nvSpPr>
          <p:spPr>
            <a:xfrm>
              <a:off x="611971" y="845155"/>
              <a:ext cx="4019856" cy="2200284"/>
            </a:xfrm>
            <a:custGeom>
              <a:avLst/>
              <a:gdLst/>
              <a:ahLst/>
              <a:cxnLst/>
              <a:rect l="l" t="t" r="r" b="b"/>
              <a:pathLst>
                <a:path w="4019856" h="2200284">
                  <a:moveTo>
                    <a:pt x="0" y="0"/>
                  </a:moveTo>
                  <a:lnTo>
                    <a:pt x="4019856" y="0"/>
                  </a:lnTo>
                  <a:lnTo>
                    <a:pt x="4019856" y="2200284"/>
                  </a:lnTo>
                  <a:lnTo>
                    <a:pt x="0" y="2200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02" b="-783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154813C2-7FEE-3E12-9091-F6B1E7E42AFF}"/>
                </a:ext>
              </a:extLst>
            </p:cNvPr>
            <p:cNvSpPr/>
            <p:nvPr/>
          </p:nvSpPr>
          <p:spPr>
            <a:xfrm>
              <a:off x="3071904" y="5348577"/>
              <a:ext cx="1677462" cy="821957"/>
            </a:xfrm>
            <a:custGeom>
              <a:avLst/>
              <a:gdLst/>
              <a:ahLst/>
              <a:cxnLst/>
              <a:rect l="l" t="t" r="r" b="b"/>
              <a:pathLst>
                <a:path w="1677462" h="821957">
                  <a:moveTo>
                    <a:pt x="0" y="0"/>
                  </a:moveTo>
                  <a:lnTo>
                    <a:pt x="1677463" y="0"/>
                  </a:lnTo>
                  <a:lnTo>
                    <a:pt x="1677463" y="821956"/>
                  </a:lnTo>
                  <a:lnTo>
                    <a:pt x="0" y="821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:a16="http://schemas.microsoft.com/office/drawing/2014/main" id="{CA744602-BC5A-55D2-0BA8-0DCF5CF35167}"/>
              </a:ext>
            </a:extLst>
          </p:cNvPr>
          <p:cNvGrpSpPr/>
          <p:nvPr userDrawn="1"/>
        </p:nvGrpSpPr>
        <p:grpSpPr>
          <a:xfrm>
            <a:off x="1913046" y="3454873"/>
            <a:ext cx="2672711" cy="2672711"/>
            <a:chOff x="0" y="0"/>
            <a:chExt cx="3563614" cy="3563614"/>
          </a:xfrm>
        </p:grpSpPr>
        <p:grpSp>
          <p:nvGrpSpPr>
            <p:cNvPr id="9" name="Group 20">
              <a:extLst>
                <a:ext uri="{FF2B5EF4-FFF2-40B4-BE49-F238E27FC236}">
                  <a16:creationId xmlns:a16="http://schemas.microsoft.com/office/drawing/2014/main" id="{19648B42-9670-55C2-5195-32401DEC1272}"/>
                </a:ext>
              </a:extLst>
            </p:cNvPr>
            <p:cNvGrpSpPr/>
            <p:nvPr/>
          </p:nvGrpSpPr>
          <p:grpSpPr>
            <a:xfrm>
              <a:off x="0" y="0"/>
              <a:ext cx="3563614" cy="3563614"/>
              <a:chOff x="0" y="0"/>
              <a:chExt cx="531282" cy="531282"/>
            </a:xfrm>
          </p:grpSpPr>
          <p:sp>
            <p:nvSpPr>
              <p:cNvPr id="11" name="Freeform 21">
                <a:extLst>
                  <a:ext uri="{FF2B5EF4-FFF2-40B4-BE49-F238E27FC236}">
                    <a16:creationId xmlns:a16="http://schemas.microsoft.com/office/drawing/2014/main" id="{B4EB73C7-5AAB-BF5C-647F-0B7A84A19E20}"/>
                  </a:ext>
                </a:extLst>
              </p:cNvPr>
              <p:cNvSpPr/>
              <p:nvPr/>
            </p:nvSpPr>
            <p:spPr>
              <a:xfrm>
                <a:off x="0" y="0"/>
                <a:ext cx="531282" cy="531282"/>
              </a:xfrm>
              <a:custGeom>
                <a:avLst/>
                <a:gdLst/>
                <a:ahLst/>
                <a:cxnLst/>
                <a:rect l="l" t="t" r="r" b="b"/>
                <a:pathLst>
                  <a:path w="531282" h="531282">
                    <a:moveTo>
                      <a:pt x="0" y="0"/>
                    </a:moveTo>
                    <a:lnTo>
                      <a:pt x="531282" y="0"/>
                    </a:lnTo>
                    <a:lnTo>
                      <a:pt x="531282" y="531282"/>
                    </a:lnTo>
                    <a:lnTo>
                      <a:pt x="0" y="5312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FF41D511-09A2-7E08-25F6-718C64E1C37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531282" cy="5598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02"/>
                  </a:lnSpc>
                </a:pPr>
                <a:endParaRPr/>
              </a:p>
            </p:txBody>
          </p:sp>
        </p:grp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673AD062-EC3E-5AE7-EF65-588FB2729E34}"/>
                </a:ext>
              </a:extLst>
            </p:cNvPr>
            <p:cNvSpPr/>
            <p:nvPr/>
          </p:nvSpPr>
          <p:spPr>
            <a:xfrm>
              <a:off x="0" y="43001"/>
              <a:ext cx="3477612" cy="3347696"/>
            </a:xfrm>
            <a:custGeom>
              <a:avLst/>
              <a:gdLst/>
              <a:ahLst/>
              <a:cxnLst/>
              <a:rect l="l" t="t" r="r" b="b"/>
              <a:pathLst>
                <a:path w="3477612" h="3347696">
                  <a:moveTo>
                    <a:pt x="0" y="0"/>
                  </a:moveTo>
                  <a:lnTo>
                    <a:pt x="3477612" y="0"/>
                  </a:lnTo>
                  <a:lnTo>
                    <a:pt x="3477612" y="3347696"/>
                  </a:lnTo>
                  <a:lnTo>
                    <a:pt x="0" y="3347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8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8">
            <a:extLst>
              <a:ext uri="{FF2B5EF4-FFF2-40B4-BE49-F238E27FC236}">
                <a16:creationId xmlns:a16="http://schemas.microsoft.com/office/drawing/2014/main" id="{34A80EEE-FEFF-2A87-FE50-ACFEA58E5EE9}"/>
              </a:ext>
            </a:extLst>
          </p:cNvPr>
          <p:cNvSpPr/>
          <p:nvPr userDrawn="1"/>
        </p:nvSpPr>
        <p:spPr>
          <a:xfrm>
            <a:off x="1941602" y="7180826"/>
            <a:ext cx="2088354" cy="704819"/>
          </a:xfrm>
          <a:custGeom>
            <a:avLst/>
            <a:gdLst/>
            <a:ahLst/>
            <a:cxnLst/>
            <a:rect l="l" t="t" r="r" b="b"/>
            <a:pathLst>
              <a:path w="2088354" h="704819">
                <a:moveTo>
                  <a:pt x="0" y="0"/>
                </a:moveTo>
                <a:lnTo>
                  <a:pt x="2088353" y="0"/>
                </a:lnTo>
                <a:lnTo>
                  <a:pt x="2088353" y="704819"/>
                </a:lnTo>
                <a:lnTo>
                  <a:pt x="0" y="704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52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bric Certified Slide ">
    <p:bg>
      <p:bgPr>
        <a:gradFill>
          <a:gsLst>
            <a:gs pos="0">
              <a:srgbClr val="130F40"/>
            </a:gs>
            <a:gs pos="47000">
              <a:srgbClr val="12103A"/>
            </a:gs>
            <a:gs pos="93000">
              <a:srgbClr val="11113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background with a qr code and a shield&#10;&#10;AI-generated content may be incorrect.">
            <a:extLst>
              <a:ext uri="{FF2B5EF4-FFF2-40B4-BE49-F238E27FC236}">
                <a16:creationId xmlns:a16="http://schemas.microsoft.com/office/drawing/2014/main" id="{1877C2EC-1A79-3086-4E85-5CB869C71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6840200" cy="94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6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A8AD42F8-1B56-280C-AC01-F2EAE17CE008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5B93828-750E-B91F-2CD0-911316D2DED5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C9CA0AA5-97BF-B3E1-AD0C-2EE19D0D1A93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" t="-23436" r="-17895" b="-171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BBCD8F5D-7FE9-64AF-C2A4-0096E05166BA}"/>
              </a:ext>
            </a:extLst>
          </p:cNvPr>
          <p:cNvSpPr/>
          <p:nvPr userDrawn="1"/>
        </p:nvSpPr>
        <p:spPr>
          <a:xfrm rot="-10800000" flipH="1" flipV="1">
            <a:off x="8352024" y="2119509"/>
            <a:ext cx="9935976" cy="8092718"/>
          </a:xfrm>
          <a:custGeom>
            <a:avLst/>
            <a:gdLst/>
            <a:ahLst/>
            <a:cxnLst/>
            <a:rect l="l" t="t" r="r" b="b"/>
            <a:pathLst>
              <a:path w="9935976" h="8092718">
                <a:moveTo>
                  <a:pt x="9935976" y="8092717"/>
                </a:moveTo>
                <a:lnTo>
                  <a:pt x="0" y="8092717"/>
                </a:lnTo>
                <a:lnTo>
                  <a:pt x="0" y="0"/>
                </a:lnTo>
                <a:lnTo>
                  <a:pt x="9935976" y="0"/>
                </a:lnTo>
                <a:lnTo>
                  <a:pt x="9935976" y="8092717"/>
                </a:lnTo>
                <a:close/>
              </a:path>
            </a:pathLst>
          </a:custGeom>
          <a:blipFill>
            <a:blip r:embed="rId4"/>
            <a:stretch>
              <a:fillRect l="-151907" t="-3054" b="-4617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78524E82-3ED8-96D7-7E13-51CD558A2142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B5FEE8E-2824-98A6-0A76-6D9ADD419D35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FA5E35EC-FAD7-C12E-BA95-6CD587B0E868}"/>
                </a:ext>
              </a:extLst>
            </p:cNvPr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2"/>
                </a:lnSpc>
              </a:pPr>
              <a:endParaRPr/>
            </a:p>
          </p:txBody>
        </p:sp>
      </p:grpSp>
      <p:sp>
        <p:nvSpPr>
          <p:cNvPr id="14" name="TextBox 7">
            <a:extLst>
              <a:ext uri="{FF2B5EF4-FFF2-40B4-BE49-F238E27FC236}">
                <a16:creationId xmlns:a16="http://schemas.microsoft.com/office/drawing/2014/main" id="{A3C6E095-E8DD-FEA8-A3B2-12BED0634AB6}"/>
              </a:ext>
            </a:extLst>
          </p:cNvPr>
          <p:cNvSpPr txBox="1"/>
          <p:nvPr userDrawn="1"/>
        </p:nvSpPr>
        <p:spPr>
          <a:xfrm>
            <a:off x="1028700" y="7733835"/>
            <a:ext cx="8572500" cy="664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3998" b="1">
                <a:solidFill>
                  <a:srgbClr val="2AAC9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ATLANTA</a:t>
            </a:r>
            <a:r>
              <a:rPr lang="en-US" sz="3998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MARCH 16 - 20, 2026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1B95A94-84BF-AEAE-2CE8-32A1B051CCD8}"/>
              </a:ext>
            </a:extLst>
          </p:cNvPr>
          <p:cNvSpPr txBox="1"/>
          <p:nvPr userDrawn="1"/>
        </p:nvSpPr>
        <p:spPr>
          <a:xfrm>
            <a:off x="1028700" y="2052834"/>
            <a:ext cx="5753100" cy="599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055"/>
              </a:lnSpc>
            </a:pPr>
            <a:r>
              <a:rPr lang="en-US" sz="3611">
                <a:solidFill>
                  <a:srgbClr val="E3F7EF"/>
                </a:solidFill>
                <a:latin typeface="Montserrat"/>
                <a:ea typeface="Montserrat"/>
                <a:cs typeface="Montserrat"/>
                <a:sym typeface="Montserrat"/>
              </a:rPr>
              <a:t>#FABCONSQLCON2026</a:t>
            </a:r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45E4CDCA-8D31-CEC9-5DCF-460733C8BD38}"/>
              </a:ext>
            </a:extLst>
          </p:cNvPr>
          <p:cNvGrpSpPr/>
          <p:nvPr userDrawn="1"/>
        </p:nvGrpSpPr>
        <p:grpSpPr>
          <a:xfrm>
            <a:off x="1028700" y="4027243"/>
            <a:ext cx="14346130" cy="2672227"/>
            <a:chOff x="0" y="0"/>
            <a:chExt cx="19128173" cy="3562969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2C3BA32-6153-0C84-F1E8-45E51328350A}"/>
                </a:ext>
              </a:extLst>
            </p:cNvPr>
            <p:cNvSpPr/>
            <p:nvPr/>
          </p:nvSpPr>
          <p:spPr>
            <a:xfrm>
              <a:off x="0" y="0"/>
              <a:ext cx="8838779" cy="3562969"/>
            </a:xfrm>
            <a:custGeom>
              <a:avLst/>
              <a:gdLst/>
              <a:ahLst/>
              <a:cxnLst/>
              <a:rect l="l" t="t" r="r" b="b"/>
              <a:pathLst>
                <a:path w="8838779" h="3562969">
                  <a:moveTo>
                    <a:pt x="0" y="0"/>
                  </a:moveTo>
                  <a:lnTo>
                    <a:pt x="8838779" y="0"/>
                  </a:lnTo>
                  <a:lnTo>
                    <a:pt x="8838779" y="3562969"/>
                  </a:lnTo>
                  <a:lnTo>
                    <a:pt x="0" y="356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8B8B3220-EB46-4D66-4276-5B30822833DA}"/>
                </a:ext>
              </a:extLst>
            </p:cNvPr>
            <p:cNvSpPr/>
            <p:nvPr/>
          </p:nvSpPr>
          <p:spPr>
            <a:xfrm>
              <a:off x="10285701" y="0"/>
              <a:ext cx="8842473" cy="3562969"/>
            </a:xfrm>
            <a:custGeom>
              <a:avLst/>
              <a:gdLst/>
              <a:ahLst/>
              <a:cxnLst/>
              <a:rect l="l" t="t" r="r" b="b"/>
              <a:pathLst>
                <a:path w="8842473" h="3562969">
                  <a:moveTo>
                    <a:pt x="0" y="0"/>
                  </a:moveTo>
                  <a:lnTo>
                    <a:pt x="8842472" y="0"/>
                  </a:lnTo>
                  <a:lnTo>
                    <a:pt x="8842472" y="3562969"/>
                  </a:lnTo>
                  <a:lnTo>
                    <a:pt x="0" y="3562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AutoShape 12">
              <a:extLst>
                <a:ext uri="{FF2B5EF4-FFF2-40B4-BE49-F238E27FC236}">
                  <a16:creationId xmlns:a16="http://schemas.microsoft.com/office/drawing/2014/main" id="{3297DFB0-F62D-9895-2DDF-9BBE13E1EEBF}"/>
                </a:ext>
              </a:extLst>
            </p:cNvPr>
            <p:cNvSpPr/>
            <p:nvPr/>
          </p:nvSpPr>
          <p:spPr>
            <a:xfrm flipV="1">
              <a:off x="9562240" y="561"/>
              <a:ext cx="0" cy="3561847"/>
            </a:xfrm>
            <a:prstGeom prst="line">
              <a:avLst/>
            </a:prstGeom>
            <a:ln w="6514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87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B73A0AEB-59D9-B34E-A713-EA67B842AD77}"/>
              </a:ext>
            </a:extLst>
          </p:cNvPr>
          <p:cNvSpPr/>
          <p:nvPr userDrawn="1"/>
        </p:nvSpPr>
        <p:spPr>
          <a:xfrm rot="-10800000">
            <a:off x="4514543" y="9489362"/>
            <a:ext cx="5168580" cy="797638"/>
          </a:xfrm>
          <a:custGeom>
            <a:avLst/>
            <a:gdLst/>
            <a:ahLst/>
            <a:cxnLst/>
            <a:rect l="l" t="t" r="r" b="b"/>
            <a:pathLst>
              <a:path w="5168580" h="797638">
                <a:moveTo>
                  <a:pt x="0" y="0"/>
                </a:moveTo>
                <a:lnTo>
                  <a:pt x="5168580" y="0"/>
                </a:lnTo>
                <a:lnTo>
                  <a:pt x="5168580" y="797638"/>
                </a:lnTo>
                <a:lnTo>
                  <a:pt x="0" y="797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7752" t="-472544" r="-30431" b="-3597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5">
            <a:extLst>
              <a:ext uri="{FF2B5EF4-FFF2-40B4-BE49-F238E27FC236}">
                <a16:creationId xmlns:a16="http://schemas.microsoft.com/office/drawing/2014/main" id="{1BBE92BD-1023-A2A8-6DE3-1D3B741EB4B4}"/>
              </a:ext>
            </a:extLst>
          </p:cNvPr>
          <p:cNvSpPr/>
          <p:nvPr userDrawn="1"/>
        </p:nvSpPr>
        <p:spPr>
          <a:xfrm flipV="1">
            <a:off x="12438275" y="9472693"/>
            <a:ext cx="0" cy="814307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C2EE9507-7729-C868-1726-EFE8A6E9275F}"/>
              </a:ext>
            </a:extLst>
          </p:cNvPr>
          <p:cNvSpPr/>
          <p:nvPr userDrawn="1"/>
        </p:nvSpPr>
        <p:spPr>
          <a:xfrm>
            <a:off x="2520468" y="9689186"/>
            <a:ext cx="1765476" cy="350239"/>
          </a:xfrm>
          <a:custGeom>
            <a:avLst/>
            <a:gdLst/>
            <a:ahLst/>
            <a:cxnLst/>
            <a:rect l="l" t="t" r="r" b="b"/>
            <a:pathLst>
              <a:path w="1765476" h="350239">
                <a:moveTo>
                  <a:pt x="0" y="0"/>
                </a:moveTo>
                <a:lnTo>
                  <a:pt x="1765475" y="0"/>
                </a:lnTo>
                <a:lnTo>
                  <a:pt x="1765475" y="350239"/>
                </a:lnTo>
                <a:lnTo>
                  <a:pt x="0" y="3502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23" t="-116316" r="-1416" b="-2207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935B4E22-DB0E-4380-3CB7-3F37A818512A}"/>
              </a:ext>
            </a:extLst>
          </p:cNvPr>
          <p:cNvSpPr/>
          <p:nvPr userDrawn="1"/>
        </p:nvSpPr>
        <p:spPr>
          <a:xfrm>
            <a:off x="325473" y="9689186"/>
            <a:ext cx="1736602" cy="350239"/>
          </a:xfrm>
          <a:custGeom>
            <a:avLst/>
            <a:gdLst/>
            <a:ahLst/>
            <a:cxnLst/>
            <a:rect l="l" t="t" r="r" b="b"/>
            <a:pathLst>
              <a:path w="1736602" h="350239">
                <a:moveTo>
                  <a:pt x="0" y="0"/>
                </a:moveTo>
                <a:lnTo>
                  <a:pt x="1736602" y="0"/>
                </a:lnTo>
                <a:lnTo>
                  <a:pt x="1736602" y="350239"/>
                </a:lnTo>
                <a:lnTo>
                  <a:pt x="0" y="3502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000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94FBEB28-640B-69AD-9D09-3724F1EDD9CD}"/>
              </a:ext>
            </a:extLst>
          </p:cNvPr>
          <p:cNvSpPr/>
          <p:nvPr userDrawn="1"/>
        </p:nvSpPr>
        <p:spPr>
          <a:xfrm flipV="1">
            <a:off x="2291271" y="9625562"/>
            <a:ext cx="0" cy="477488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5B093C3-0BAE-593C-7F40-0109CA798D1D}"/>
              </a:ext>
            </a:extLst>
          </p:cNvPr>
          <p:cNvSpPr txBox="1"/>
          <p:nvPr userDrawn="1"/>
        </p:nvSpPr>
        <p:spPr>
          <a:xfrm>
            <a:off x="10114079" y="9664436"/>
            <a:ext cx="2128934" cy="377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</a:pPr>
            <a:r>
              <a:rPr lang="en-US" sz="232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ATLANTA26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6B0A2AE4-52AF-2819-C9FE-EA67B1DD0409}"/>
              </a:ext>
            </a:extLst>
          </p:cNvPr>
          <p:cNvSpPr txBox="1"/>
          <p:nvPr userDrawn="1"/>
        </p:nvSpPr>
        <p:spPr>
          <a:xfrm>
            <a:off x="12708990" y="9653025"/>
            <a:ext cx="2128934" cy="47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02"/>
              </a:lnSpc>
            </a:pPr>
            <a:r>
              <a:rPr lang="en-US" sz="1358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JOIN THE</a:t>
            </a:r>
          </a:p>
          <a:p>
            <a:pPr algn="l">
              <a:lnSpc>
                <a:spcPts val="1902"/>
              </a:lnSpc>
            </a:pPr>
            <a:r>
              <a:rPr lang="en-US" sz="1358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CONVERSATION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2A798755-B3B8-4D92-C183-7752C1144E3B}"/>
              </a:ext>
            </a:extLst>
          </p:cNvPr>
          <p:cNvSpPr txBox="1"/>
          <p:nvPr userDrawn="1"/>
        </p:nvSpPr>
        <p:spPr>
          <a:xfrm>
            <a:off x="14260672" y="9630824"/>
            <a:ext cx="3763863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9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#FABCONSQLCON26</a:t>
            </a: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F9D27ED7-2111-8E80-DFC0-546473B5F1D0}"/>
              </a:ext>
            </a:extLst>
          </p:cNvPr>
          <p:cNvSpPr/>
          <p:nvPr userDrawn="1"/>
        </p:nvSpPr>
        <p:spPr>
          <a:xfrm flipH="1">
            <a:off x="0" y="9489362"/>
            <a:ext cx="18288000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2DC85C-F7BB-F305-F6ED-47E7FC05862E}"/>
              </a:ext>
            </a:extLst>
          </p:cNvPr>
          <p:cNvCxnSpPr/>
          <p:nvPr userDrawn="1"/>
        </p:nvCxnSpPr>
        <p:spPr>
          <a:xfrm>
            <a:off x="0" y="9489361"/>
            <a:ext cx="1828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982885-2E20-0063-7834-3207031DBB1B}"/>
              </a:ext>
            </a:extLst>
          </p:cNvPr>
          <p:cNvCxnSpPr>
            <a:cxnSpLocks/>
          </p:cNvCxnSpPr>
          <p:nvPr userDrawn="1"/>
        </p:nvCxnSpPr>
        <p:spPr>
          <a:xfrm flipV="1">
            <a:off x="12438275" y="9503973"/>
            <a:ext cx="0" cy="7830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07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90" r:id="rId4"/>
    <p:sldLayoutId id="2147483691" r:id="rId5"/>
    <p:sldLayoutId id="2147483720" r:id="rId6"/>
    <p:sldLayoutId id="2147483692" r:id="rId7"/>
    <p:sldLayoutId id="214748373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130F40"/>
            </a:gs>
            <a:gs pos="47000">
              <a:srgbClr val="12103A"/>
            </a:gs>
            <a:gs pos="93000">
              <a:srgbClr val="111135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851E6E58-D0C8-75CB-E464-A135CD1CC5E2}"/>
              </a:ext>
            </a:extLst>
          </p:cNvPr>
          <p:cNvSpPr/>
          <p:nvPr userDrawn="1"/>
        </p:nvSpPr>
        <p:spPr>
          <a:xfrm rot="-10800000">
            <a:off x="4514543" y="9489362"/>
            <a:ext cx="5168580" cy="797638"/>
          </a:xfrm>
          <a:custGeom>
            <a:avLst/>
            <a:gdLst/>
            <a:ahLst/>
            <a:cxnLst/>
            <a:rect l="l" t="t" r="r" b="b"/>
            <a:pathLst>
              <a:path w="5168580" h="797638">
                <a:moveTo>
                  <a:pt x="0" y="0"/>
                </a:moveTo>
                <a:lnTo>
                  <a:pt x="5168580" y="0"/>
                </a:lnTo>
                <a:lnTo>
                  <a:pt x="5168580" y="797638"/>
                </a:lnTo>
                <a:lnTo>
                  <a:pt x="0" y="797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7752" t="-472544" r="-30431" b="-3597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5">
            <a:extLst>
              <a:ext uri="{FF2B5EF4-FFF2-40B4-BE49-F238E27FC236}">
                <a16:creationId xmlns:a16="http://schemas.microsoft.com/office/drawing/2014/main" id="{F96984F7-80BE-E6F0-AC12-919A84B5FE54}"/>
              </a:ext>
            </a:extLst>
          </p:cNvPr>
          <p:cNvSpPr/>
          <p:nvPr userDrawn="1"/>
        </p:nvSpPr>
        <p:spPr>
          <a:xfrm flipV="1">
            <a:off x="12438275" y="9472693"/>
            <a:ext cx="0" cy="814307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C0B267A2-CB54-F47B-489F-713AABB6212F}"/>
              </a:ext>
            </a:extLst>
          </p:cNvPr>
          <p:cNvSpPr/>
          <p:nvPr userDrawn="1"/>
        </p:nvSpPr>
        <p:spPr>
          <a:xfrm>
            <a:off x="2520468" y="9689186"/>
            <a:ext cx="1765476" cy="350239"/>
          </a:xfrm>
          <a:custGeom>
            <a:avLst/>
            <a:gdLst/>
            <a:ahLst/>
            <a:cxnLst/>
            <a:rect l="l" t="t" r="r" b="b"/>
            <a:pathLst>
              <a:path w="1765476" h="350239">
                <a:moveTo>
                  <a:pt x="0" y="0"/>
                </a:moveTo>
                <a:lnTo>
                  <a:pt x="1765475" y="0"/>
                </a:lnTo>
                <a:lnTo>
                  <a:pt x="1765475" y="350239"/>
                </a:lnTo>
                <a:lnTo>
                  <a:pt x="0" y="3502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23" t="-116316" r="-1416" b="-2207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DA907770-5C54-C78E-AC2D-C5934A744196}"/>
              </a:ext>
            </a:extLst>
          </p:cNvPr>
          <p:cNvSpPr/>
          <p:nvPr userDrawn="1"/>
        </p:nvSpPr>
        <p:spPr>
          <a:xfrm>
            <a:off x="325473" y="9689186"/>
            <a:ext cx="1736602" cy="350239"/>
          </a:xfrm>
          <a:custGeom>
            <a:avLst/>
            <a:gdLst/>
            <a:ahLst/>
            <a:cxnLst/>
            <a:rect l="l" t="t" r="r" b="b"/>
            <a:pathLst>
              <a:path w="1736602" h="350239">
                <a:moveTo>
                  <a:pt x="0" y="0"/>
                </a:moveTo>
                <a:lnTo>
                  <a:pt x="1736602" y="0"/>
                </a:lnTo>
                <a:lnTo>
                  <a:pt x="1736602" y="350239"/>
                </a:lnTo>
                <a:lnTo>
                  <a:pt x="0" y="3502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000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9F82236E-D185-63C0-61BB-B97526D904F0}"/>
              </a:ext>
            </a:extLst>
          </p:cNvPr>
          <p:cNvSpPr/>
          <p:nvPr userDrawn="1"/>
        </p:nvSpPr>
        <p:spPr>
          <a:xfrm flipV="1">
            <a:off x="2291271" y="9625562"/>
            <a:ext cx="0" cy="477488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AD0799F-0531-B757-298B-B0FC87154976}"/>
              </a:ext>
            </a:extLst>
          </p:cNvPr>
          <p:cNvSpPr txBox="1"/>
          <p:nvPr userDrawn="1"/>
        </p:nvSpPr>
        <p:spPr>
          <a:xfrm>
            <a:off x="10114079" y="9664436"/>
            <a:ext cx="2128934" cy="377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</a:pPr>
            <a:r>
              <a:rPr lang="en-US" sz="232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ATLANTA26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222A13D-6746-6F6B-A7AB-34F8BBD3B70E}"/>
              </a:ext>
            </a:extLst>
          </p:cNvPr>
          <p:cNvSpPr txBox="1"/>
          <p:nvPr userDrawn="1"/>
        </p:nvSpPr>
        <p:spPr>
          <a:xfrm>
            <a:off x="12708990" y="9653025"/>
            <a:ext cx="2128934" cy="47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02"/>
              </a:lnSpc>
            </a:pPr>
            <a:r>
              <a:rPr lang="en-US" sz="1358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JOIN THE</a:t>
            </a:r>
          </a:p>
          <a:p>
            <a:pPr algn="l">
              <a:lnSpc>
                <a:spcPts val="1902"/>
              </a:lnSpc>
            </a:pPr>
            <a:r>
              <a:rPr lang="en-US" sz="1358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CONVERSATION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4CDC4F05-B508-1763-E568-F86BB19397D5}"/>
              </a:ext>
            </a:extLst>
          </p:cNvPr>
          <p:cNvSpPr txBox="1"/>
          <p:nvPr userDrawn="1"/>
        </p:nvSpPr>
        <p:spPr>
          <a:xfrm>
            <a:off x="14260672" y="9630824"/>
            <a:ext cx="3763863" cy="402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9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#FABCONSQLCON26</a:t>
            </a: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14375F45-140E-6472-9751-23B25F855B0D}"/>
              </a:ext>
            </a:extLst>
          </p:cNvPr>
          <p:cNvSpPr/>
          <p:nvPr userDrawn="1"/>
        </p:nvSpPr>
        <p:spPr>
          <a:xfrm flipH="1">
            <a:off x="0" y="9489362"/>
            <a:ext cx="18288000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7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https://pythian.com/careers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ssm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png"/><Relationship Id="rId5" Type="http://schemas.openxmlformats.org/officeDocument/2006/relationships/image" Target="../media/image24.png"/><Relationship Id="rId4" Type="http://schemas.openxmlformats.org/officeDocument/2006/relationships/hyperlink" Target="https://learn.microsoft.com/en-us/sql/sql-server/editions-and-components-of-sql-server-2025?view=sql-server-ver17&amp;preserve-view=tru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customXml" Target="../ink/ink1.xml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.microsoft.com/en-us/sql/relational-databases/performance/optimized-locking?view=sql-server-ver17" TargetMode="External"/><Relationship Id="rId3" Type="http://schemas.openxmlformats.org/officeDocument/2006/relationships/hyperlink" Target="https://learnsql.com/blog/history-ms-sql-server/" TargetMode="External"/><Relationship Id="rId7" Type="http://schemas.openxmlformats.org/officeDocument/2006/relationships/hyperlink" Target="https://github.com/microsoft/bobsql/tree/master/demos" TargetMode="External"/><Relationship Id="rId2" Type="http://schemas.openxmlformats.org/officeDocument/2006/relationships/hyperlink" Target="https://learn.microsoft.com/en-us/sql/sql-server/what-s-new-in-sql-server-2025?view=sql-server-ver17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sqlrus.com/" TargetMode="External"/><Relationship Id="rId5" Type="http://schemas.openxmlformats.org/officeDocument/2006/relationships/hyperlink" Target="https://apac.fabriccon.com/sitemap-categories/96-wednesday-sessions/537-exploring-optimized-locking-in-sql-server-2025" TargetMode="External"/><Relationship Id="rId4" Type="http://schemas.openxmlformats.org/officeDocument/2006/relationships/hyperlink" Target="https://www.red-gate.com/simple-talk/databases/sql-server/database-administration-sql-server/optimized-locking-in-azure-sql-database/" TargetMode="External"/><Relationship Id="rId9" Type="http://schemas.openxmlformats.org/officeDocument/2006/relationships/hyperlink" Target="https://www.dbi-services.com/blog/sql-server-2025-optimized-locking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00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89266-BF1F-5990-AC08-A45A4D5DF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DECCD0-738A-FE43-EB4E-24A54374E3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024" y="1024801"/>
            <a:ext cx="154083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rgbClr val="1D6050"/>
                </a:solidFill>
              </a:rPr>
              <a:t>Sound off. </a:t>
            </a:r>
          </a:p>
          <a:p>
            <a:r>
              <a:rPr lang="en-US" sz="6000">
                <a:solidFill>
                  <a:srgbClr val="1D6050"/>
                </a:solidFill>
              </a:rPr>
              <a:t>The mic is all yours.</a:t>
            </a:r>
          </a:p>
          <a:p>
            <a:r>
              <a:rPr lang="en-US" sz="6000">
                <a:solidFill>
                  <a:srgbClr val="1D6050"/>
                </a:solidFill>
              </a:rPr>
              <a:t>Influence the product roadmap.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3A764E-0F2D-F62F-ACC8-032702569A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036" y="5023626"/>
            <a:ext cx="83729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D6050"/>
                </a:solidFill>
              </a:rPr>
              <a:t>Join the Fabric User Panel </a:t>
            </a:r>
          </a:p>
          <a:p>
            <a:endParaRPr lang="en-US" sz="3600">
              <a:solidFill>
                <a:srgbClr val="1D6050"/>
              </a:solidFill>
            </a:endParaRPr>
          </a:p>
          <a:p>
            <a:r>
              <a:rPr lang="en-GB" sz="3600">
                <a:solidFill>
                  <a:srgbClr val="1D6050"/>
                </a:solidFill>
              </a:rPr>
              <a:t>Share your feedback directly with our Fabric product group and researchers. </a:t>
            </a:r>
          </a:p>
          <a:p>
            <a:endParaRPr lang="en-GB" sz="3600">
              <a:solidFill>
                <a:srgbClr val="1D6050"/>
              </a:solidFill>
            </a:endParaRPr>
          </a:p>
          <a:p>
            <a:r>
              <a:rPr lang="en-GB" sz="3600">
                <a:solidFill>
                  <a:srgbClr val="1D6050"/>
                </a:solidFill>
              </a:rPr>
              <a:t>https://aka.ms/JoinFabricUserPanel</a:t>
            </a:r>
            <a:endParaRPr lang="en-US" sz="3600">
              <a:solidFill>
                <a:srgbClr val="1D6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C83484-247F-38C8-9D9C-F5ED851247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1" y="4875995"/>
            <a:ext cx="81067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3600">
                <a:solidFill>
                  <a:srgbClr val="0070C0"/>
                </a:solidFill>
                <a:cs typeface="Segoe UI Semibold"/>
              </a:rPr>
              <a:t>Join the SQL User Panel</a:t>
            </a:r>
          </a:p>
          <a:p>
            <a:pPr lvl="0">
              <a:defRPr/>
            </a:pPr>
            <a:endParaRPr lang="en-GB" sz="3600">
              <a:solidFill>
                <a:srgbClr val="0070C0"/>
              </a:solidFill>
              <a:cs typeface="Segoe UI Semibold"/>
            </a:endParaRPr>
          </a:p>
          <a:p>
            <a:pPr lvl="0">
              <a:defRPr/>
            </a:pPr>
            <a:r>
              <a:rPr lang="en-GB" sz="3600">
                <a:solidFill>
                  <a:srgbClr val="0070C0"/>
                </a:solidFill>
                <a:cs typeface="Segoe UI Semibold"/>
              </a:rPr>
              <a:t>Influence our SQL roadmap and ensure it meets your real-life needs</a:t>
            </a:r>
          </a:p>
          <a:p>
            <a:pPr lvl="0" algn="ctr">
              <a:defRPr/>
            </a:pPr>
            <a:endParaRPr lang="en-GB" sz="3600">
              <a:solidFill>
                <a:srgbClr val="0070C0"/>
              </a:solidFill>
              <a:cs typeface="Segoe UI Semibold" panose="020B0702040204020203" pitchFamily="34" charset="0"/>
            </a:endParaRPr>
          </a:p>
          <a:p>
            <a:pPr lvl="0">
              <a:defRPr/>
            </a:pPr>
            <a:r>
              <a:rPr lang="en-GB" sz="3600">
                <a:solidFill>
                  <a:srgbClr val="0070C0"/>
                </a:solidFill>
                <a:cs typeface="Segoe UI Semibold"/>
              </a:rPr>
              <a:t>https://aka.ms/JoinSQLUserPanel </a:t>
            </a:r>
            <a:endParaRPr lang="en-US" sz="3600">
              <a:solidFill>
                <a:srgbClr val="0070C0"/>
              </a:solidFill>
              <a:cs typeface="Segoe UI Semibold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825A97-E9B2-7D86-F655-E9A70E296EDB}"/>
              </a:ext>
            </a:extLst>
          </p:cNvPr>
          <p:cNvSpPr txBox="1"/>
          <p:nvPr/>
        </p:nvSpPr>
        <p:spPr>
          <a:xfrm>
            <a:off x="9580728" y="6960358"/>
            <a:ext cx="406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C10392-5936-9761-C9EC-6AB045FAA5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337" y="3739949"/>
            <a:ext cx="2909073" cy="29090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BEE0B4-0133-3419-9723-8DC5B138D5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54" y="4244453"/>
            <a:ext cx="1723887" cy="172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3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46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8718-3D7B-6A4E-0C5A-FF49EA84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2F52655-242A-9EED-FB26-C9EB2B908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355" y="6329363"/>
            <a:ext cx="13187883" cy="1643064"/>
          </a:xfrm>
        </p:spPr>
        <p:txBody>
          <a:bodyPr>
            <a:normAutofit/>
          </a:bodyPr>
          <a:lstStyle/>
          <a:p>
            <a:r>
              <a:rPr lang="en-US" sz="9600" dirty="0"/>
              <a:t>SQL Server 2025 for DBAs</a:t>
            </a:r>
          </a:p>
        </p:txBody>
      </p:sp>
      <p:pic>
        <p:nvPicPr>
          <p:cNvPr id="1026" name="Picture 2" descr="DiGiBoY › Microsoft SQL Server 2025">
            <a:extLst>
              <a:ext uri="{FF2B5EF4-FFF2-40B4-BE49-F238E27FC236}">
                <a16:creationId xmlns:a16="http://schemas.microsoft.com/office/drawing/2014/main" id="{363F8CF6-8D5D-0EE3-B45E-F9E1D4ED5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71166" y="171450"/>
            <a:ext cx="11050377" cy="508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ubtitle 1">
            <a:extLst>
              <a:ext uri="{FF2B5EF4-FFF2-40B4-BE49-F238E27FC236}">
                <a16:creationId xmlns:a16="http://schemas.microsoft.com/office/drawing/2014/main" id="{A0296A2B-CC81-919B-96CA-2B558BAF9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75165" y="2417764"/>
            <a:ext cx="4541073" cy="2239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Marcelo Adade 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Roberto Fonseca</a:t>
            </a:r>
          </a:p>
        </p:txBody>
      </p:sp>
    </p:spTree>
    <p:extLst>
      <p:ext uri="{BB962C8B-B14F-4D97-AF65-F5344CB8AC3E}">
        <p14:creationId xmlns:p14="http://schemas.microsoft.com/office/powerpoint/2010/main" val="231962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9CE36-948A-1CBE-503A-45DB6B1E2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D261499-53C7-6223-EB78-5BAE2462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94" y="774700"/>
            <a:ext cx="13187883" cy="1643064"/>
          </a:xfrm>
        </p:spPr>
        <p:txBody>
          <a:bodyPr>
            <a:normAutofit/>
          </a:bodyPr>
          <a:lstStyle/>
          <a:p>
            <a:r>
              <a:rPr lang="en-US" sz="9600" dirty="0"/>
              <a:t>sp_who2</a:t>
            </a:r>
          </a:p>
        </p:txBody>
      </p:sp>
      <p:sp>
        <p:nvSpPr>
          <p:cNvPr id="1033" name="Subtitle 1">
            <a:extLst>
              <a:ext uri="{FF2B5EF4-FFF2-40B4-BE49-F238E27FC236}">
                <a16:creationId xmlns:a16="http://schemas.microsoft.com/office/drawing/2014/main" id="{3434FA95-9DEC-BF1E-889D-71CD9D24C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95" y="2417765"/>
            <a:ext cx="8525105" cy="5074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Marcelo Adade</a:t>
            </a:r>
            <a:br>
              <a:rPr lang="en-US" sz="3600" dirty="0"/>
            </a:br>
            <a:endParaRPr lang="en-US" sz="3600" dirty="0"/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2300" b="1" dirty="0"/>
              <a:t>Microsoft Data Platform MVP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2300" b="1" dirty="0"/>
              <a:t>Principal database Engineer (SQL Server)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2300" b="1" dirty="0"/>
              <a:t>Database Consultant and Instructor at DBBITS (Sao Paulo)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2300" b="1" dirty="0"/>
              <a:t>SQL Saturday São Paulo - organizer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2300" dirty="0"/>
              <a:t>https://www.linkedin.com/in/marceloadade/</a:t>
            </a:r>
          </a:p>
          <a:p>
            <a:pPr marL="120964" indent="0" defTabSz="725738">
              <a:lnSpc>
                <a:spcPct val="150000"/>
              </a:lnSpc>
              <a:buClr>
                <a:schemeClr val="bg1"/>
              </a:buClr>
              <a:buNone/>
              <a:defRPr/>
            </a:pPr>
            <a:endParaRPr lang="en-US" sz="2600" b="1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06B52777-22CA-4F7F-9257-4BAFB20B8834}"/>
              </a:ext>
            </a:extLst>
          </p:cNvPr>
          <p:cNvSpPr txBox="1">
            <a:spLocks/>
          </p:cNvSpPr>
          <p:nvPr/>
        </p:nvSpPr>
        <p:spPr>
          <a:xfrm>
            <a:off x="9144000" y="2417764"/>
            <a:ext cx="8525105" cy="507485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dirty="0"/>
              <a:t>Roberto Fonseca</a:t>
            </a:r>
          </a:p>
          <a:p>
            <a:endParaRPr lang="en-US" sz="3600" dirty="0"/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b="1" dirty="0"/>
              <a:t>Microsoft Data Platform Senior Consultant at Pythian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b="1" dirty="0"/>
              <a:t>Microsoft Data Platform MVP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b="1" dirty="0"/>
              <a:t>Microsoft Certified Professional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b="1" dirty="0"/>
              <a:t>SQL Saturday São Paulo - organizer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dirty="0"/>
              <a:t>https://www.linkedin.com/in/rffonseca/</a:t>
            </a:r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sz="3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https://pythian.com/careers</a:t>
            </a:r>
            <a:r>
              <a:rPr lang="en-US" sz="2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600" dirty="0"/>
          </a:p>
          <a:p>
            <a:pPr marL="423373" indent="-302409" defTabSz="725738">
              <a:lnSpc>
                <a:spcPct val="150000"/>
              </a:lnSpc>
              <a:buClr>
                <a:schemeClr val="bg1"/>
              </a:buClr>
              <a:defRPr/>
            </a:pPr>
            <a:r>
              <a:rPr lang="en-US" b="1" dirty="0"/>
              <a:t>rffonseca@outlook.com</a:t>
            </a:r>
          </a:p>
        </p:txBody>
      </p:sp>
      <p:pic>
        <p:nvPicPr>
          <p:cNvPr id="3" name="Picture 2" descr="Image result for love your data">
            <a:extLst>
              <a:ext uri="{FF2B5EF4-FFF2-40B4-BE49-F238E27FC236}">
                <a16:creationId xmlns:a16="http://schemas.microsoft.com/office/drawing/2014/main" id="{D6651AF5-0504-837C-DABA-3ED945DF1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21312" r="15831" b="20708"/>
          <a:stretch/>
        </p:blipFill>
        <p:spPr bwMode="auto">
          <a:xfrm>
            <a:off x="9719060" y="7694770"/>
            <a:ext cx="1178043" cy="134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23B0EB9E-AD66-520E-9084-4475B3EA3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4818" y="7694770"/>
            <a:ext cx="1342507" cy="1342507"/>
          </a:xfrm>
          <a:prstGeom prst="rect">
            <a:avLst/>
          </a:prstGeom>
        </p:spPr>
      </p:pic>
      <p:pic>
        <p:nvPicPr>
          <p:cNvPr id="6" name="Imagem 13">
            <a:extLst>
              <a:ext uri="{FF2B5EF4-FFF2-40B4-BE49-F238E27FC236}">
                <a16:creationId xmlns:a16="http://schemas.microsoft.com/office/drawing/2014/main" id="{7D1A91D4-7B6A-A716-22AC-70F6ED302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5040" y="7694769"/>
            <a:ext cx="1342507" cy="134250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5" descr="Qr code&#10;&#10;Description automatically generated">
            <a:extLst>
              <a:ext uri="{FF2B5EF4-FFF2-40B4-BE49-F238E27FC236}">
                <a16:creationId xmlns:a16="http://schemas.microsoft.com/office/drawing/2014/main" id="{10EAD209-78BE-33D6-FBDA-F03CDCD4E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7518" y="7707587"/>
            <a:ext cx="1342508" cy="1342508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8EE52A1-0628-DE7F-377D-CA80F3B39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25" y="7707587"/>
            <a:ext cx="1342507" cy="134250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9E25353-A9D7-E10E-F4EE-E738A68D5F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319" y="7694768"/>
            <a:ext cx="1342507" cy="134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9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7674-F8D2-40A9-5321-C961D0FC1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7B035-98C5-F72A-950C-1078CFA39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536825"/>
            <a:ext cx="12433300" cy="6527800"/>
          </a:xfrm>
        </p:spPr>
        <p:txBody>
          <a:bodyPr/>
          <a:lstStyle/>
          <a:p>
            <a:r>
              <a:rPr lang="en-US" sz="3600" dirty="0"/>
              <a:t>SQL Server Evolution</a:t>
            </a:r>
          </a:p>
          <a:p>
            <a:r>
              <a:rPr lang="en-US" sz="3600" dirty="0"/>
              <a:t>New features on SQL Server 2025</a:t>
            </a:r>
          </a:p>
          <a:p>
            <a:r>
              <a:rPr lang="en-US" sz="3600" dirty="0"/>
              <a:t>Features that the DBA will enjoy! – (almost) no A.I.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52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6128F-E233-CABC-4405-0AD7F441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A1FB7-DFC8-3F9C-3C0B-146A6B5A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SQL Server Evolution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81C3951-1D0A-ED15-ACA7-A128C060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lang="en-US" sz="4000" dirty="0"/>
              <a:t>From a on‑premises database to a hybrid data platform</a:t>
            </a:r>
          </a:p>
          <a:p>
            <a:pPr>
              <a:defRPr sz="2400"/>
            </a:pPr>
            <a:r>
              <a:rPr lang="en-US" sz="4000" dirty="0"/>
              <a:t>Fully integrated with cloud and AI services</a:t>
            </a:r>
          </a:p>
          <a:p>
            <a:pPr>
              <a:defRPr sz="2400"/>
            </a:pPr>
            <a:r>
              <a:rPr lang="en-US" sz="4000" dirty="0"/>
              <a:t>Automation-first DBA tooling</a:t>
            </a:r>
          </a:p>
          <a:p>
            <a:pPr>
              <a:defRPr sz="2400"/>
            </a:pPr>
            <a:r>
              <a:rPr lang="en-US" sz="4000" dirty="0"/>
              <a:t>Performance optimization with intelligent features</a:t>
            </a:r>
          </a:p>
          <a:p>
            <a:pPr>
              <a:defRPr sz="2400"/>
            </a:pPr>
            <a:endParaRPr lang="en-US" sz="4000" dirty="0"/>
          </a:p>
        </p:txBody>
      </p:sp>
      <p:pic>
        <p:nvPicPr>
          <p:cNvPr id="2052" name="Picture 4" descr="Getting started with AI in SQL Server 2025 on Windows ...">
            <a:extLst>
              <a:ext uri="{FF2B5EF4-FFF2-40B4-BE49-F238E27FC236}">
                <a16:creationId xmlns:a16="http://schemas.microsoft.com/office/drawing/2014/main" id="{69F5F8C8-F5BE-E451-14A4-FABB17E6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4" t="21637" r="21584" b="21637"/>
          <a:stretch>
            <a:fillRect/>
          </a:stretch>
        </p:blipFill>
        <p:spPr bwMode="auto">
          <a:xfrm>
            <a:off x="12211324" y="5583382"/>
            <a:ext cx="3268725" cy="32626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4" name="Picture 6" descr="Microsoft SQL Server Logo Download - AI - All Vector Logo">
            <a:extLst>
              <a:ext uri="{FF2B5EF4-FFF2-40B4-BE49-F238E27FC236}">
                <a16:creationId xmlns:a16="http://schemas.microsoft.com/office/drawing/2014/main" id="{1447AAEE-9DA9-D763-7A77-E5FD46CD8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496" y="6548654"/>
            <a:ext cx="2595007" cy="140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ow do you restore a SQL Server 2000 database in the year ...">
            <a:extLst>
              <a:ext uri="{FF2B5EF4-FFF2-40B4-BE49-F238E27FC236}">
                <a16:creationId xmlns:a16="http://schemas.microsoft.com/office/drawing/2014/main" id="{F35E1C01-36E6-5F5A-A2C8-3AE50D9E6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85" t="-8601" r="-3985" b="-8601"/>
          <a:stretch>
            <a:fillRect/>
          </a:stretch>
        </p:blipFill>
        <p:spPr bwMode="auto">
          <a:xfrm>
            <a:off x="3268963" y="6553309"/>
            <a:ext cx="2807712" cy="14038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12196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C0361-A4E3-E026-A734-E8B46B10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meline MS SQL Server">
            <a:extLst>
              <a:ext uri="{FF2B5EF4-FFF2-40B4-BE49-F238E27FC236}">
                <a16:creationId xmlns:a16="http://schemas.microsoft.com/office/drawing/2014/main" id="{5799F50A-85FF-8BFC-7572-FB21040E9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081" y="0"/>
            <a:ext cx="15019037" cy="948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EC5AC1-D908-02AB-C27F-C050A9598885}"/>
              </a:ext>
            </a:extLst>
          </p:cNvPr>
          <p:cNvSpPr txBox="1"/>
          <p:nvPr/>
        </p:nvSpPr>
        <p:spPr>
          <a:xfrm>
            <a:off x="3203575" y="9020125"/>
            <a:ext cx="6702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https://learnsql.com/blog/history-ms-sql-server/</a:t>
            </a:r>
          </a:p>
        </p:txBody>
      </p:sp>
    </p:spTree>
    <p:extLst>
      <p:ext uri="{BB962C8B-B14F-4D97-AF65-F5344CB8AC3E}">
        <p14:creationId xmlns:p14="http://schemas.microsoft.com/office/powerpoint/2010/main" val="225643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60880-1293-AAD6-C820-51EAE944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9CAE1-D755-2CBD-200B-D20780F8F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SQL Server Evolution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9A369B8-208B-8822-FEDF-509980E10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endParaRPr lang="en-US" sz="4000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46D17A0-99D9-5761-549A-80B60227E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944" y="1777883"/>
            <a:ext cx="13198111" cy="742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9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FF348-DBCE-1FA1-0628-46DB370E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35A4E-F402-77FB-F241-D3EFDE392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SQL Server Evolution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CFB6683-CD88-A12C-70BA-7743C3D35B8F}"/>
              </a:ext>
            </a:extLst>
          </p:cNvPr>
          <p:cNvSpPr/>
          <p:nvPr/>
        </p:nvSpPr>
        <p:spPr>
          <a:xfrm>
            <a:off x="4538144" y="2536825"/>
            <a:ext cx="1968164" cy="645990"/>
          </a:xfrm>
          <a:prstGeom prst="rect">
            <a:avLst/>
          </a:prstGeom>
          <a:gradFill flip="none" rotWithShape="1">
            <a:gsLst>
              <a:gs pos="0">
                <a:srgbClr val="E6EFF3"/>
              </a:gs>
              <a:gs pos="47000">
                <a:srgbClr val="ECF5F9"/>
              </a:gs>
              <a:gs pos="93000">
                <a:srgbClr val="F0F6FB"/>
              </a:gs>
            </a:gsLst>
            <a:lin ang="2700000" scaled="1"/>
            <a:tileRect/>
          </a:gradFill>
          <a:ln>
            <a:solidFill>
              <a:srgbClr val="E5EE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Conteúdo 15">
            <a:extLst>
              <a:ext uri="{FF2B5EF4-FFF2-40B4-BE49-F238E27FC236}">
                <a16:creationId xmlns:a16="http://schemas.microsoft.com/office/drawing/2014/main" id="{1B732635-CC4E-8D6F-E168-BF5BF2522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A5AEAA35-FB83-2DB5-E89F-DA473D14B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48" y="1542256"/>
            <a:ext cx="13396807" cy="783067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0103C4B6-B989-0ED5-0BD7-9D8422D78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48" y="1542256"/>
            <a:ext cx="14036052" cy="788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3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BC9D-C1C3-A13B-AF74-63746E44E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A7484-B585-B0AC-BF6D-8C5FA45F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New features </a:t>
            </a:r>
            <a:r>
              <a:rPr lang="pt-BR" sz="6600" dirty="0" err="1"/>
              <a:t>on</a:t>
            </a:r>
            <a:r>
              <a:rPr lang="pt-BR" sz="6600" dirty="0"/>
              <a:t> SQL Server 2025 (1)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98C3C7E-3F22-7EC9-617C-20132BF8CD8F}"/>
              </a:ext>
            </a:extLst>
          </p:cNvPr>
          <p:cNvSpPr txBox="1">
            <a:spLocks/>
          </p:cNvSpPr>
          <p:nvPr/>
        </p:nvSpPr>
        <p:spPr>
          <a:xfrm>
            <a:off x="1154256" y="1856971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Standard edition increased capacity limits</a:t>
            </a:r>
          </a:p>
          <a:p>
            <a:r>
              <a:rPr lang="en-US" sz="4000" dirty="0"/>
              <a:t>Resource governor in Standard Edition</a:t>
            </a:r>
          </a:p>
          <a:p>
            <a:r>
              <a:rPr lang="en-US" sz="4000" dirty="0"/>
              <a:t>Increased capacity limits in Express edition</a:t>
            </a:r>
          </a:p>
          <a:p>
            <a:r>
              <a:rPr lang="en-US" sz="4000" dirty="0"/>
              <a:t>New developer editions</a:t>
            </a:r>
          </a:p>
          <a:p>
            <a:r>
              <a:rPr lang="en-US" sz="4000" dirty="0" err="1"/>
              <a:t>Github</a:t>
            </a:r>
            <a:r>
              <a:rPr lang="en-US" sz="4000" dirty="0"/>
              <a:t> Copilot in SSMS</a:t>
            </a:r>
          </a:p>
          <a:p>
            <a:r>
              <a:rPr lang="en-US" sz="4000" dirty="0"/>
              <a:t>Vector data type</a:t>
            </a:r>
          </a:p>
          <a:p>
            <a:r>
              <a:rPr lang="en-US" sz="4000" dirty="0"/>
              <a:t>External model management</a:t>
            </a:r>
          </a:p>
          <a:p>
            <a:r>
              <a:rPr lang="en-US" sz="4000" dirty="0"/>
              <a:t>Change event streaming</a:t>
            </a:r>
          </a:p>
          <a:p>
            <a:r>
              <a:rPr lang="en-US" sz="4000" dirty="0"/>
              <a:t>Regular expressions</a:t>
            </a:r>
          </a:p>
          <a:p>
            <a:r>
              <a:rPr lang="en-US" sz="4000" dirty="0"/>
              <a:t>JSON functions</a:t>
            </a:r>
          </a:p>
        </p:txBody>
      </p:sp>
      <p:pic>
        <p:nvPicPr>
          <p:cNvPr id="9" name="Picture 10" descr="Vector Support Public Preview now extended to Azure SQL MI">
            <a:extLst>
              <a:ext uri="{FF2B5EF4-FFF2-40B4-BE49-F238E27FC236}">
                <a16:creationId xmlns:a16="http://schemas.microsoft.com/office/drawing/2014/main" id="{0B85959F-5A51-61F6-8941-56EAA7DB0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405" y="937191"/>
            <a:ext cx="3205237" cy="319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1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1F20C-FBCD-49A8-4391-31F6EF92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E8DD9-DB62-49DC-4262-D8A946AE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New features </a:t>
            </a:r>
            <a:r>
              <a:rPr lang="pt-BR" sz="6600" dirty="0" err="1"/>
              <a:t>on</a:t>
            </a:r>
            <a:r>
              <a:rPr lang="pt-BR" sz="6600" dirty="0"/>
              <a:t> SQL Server 2025 (2)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238C07E-42EC-C051-9F40-29B3D4B5F167}"/>
              </a:ext>
            </a:extLst>
          </p:cNvPr>
          <p:cNvSpPr txBox="1">
            <a:spLocks/>
          </p:cNvSpPr>
          <p:nvPr/>
        </p:nvSpPr>
        <p:spPr>
          <a:xfrm>
            <a:off x="1154256" y="1856971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AG – allow db to switch to resolving state</a:t>
            </a:r>
          </a:p>
          <a:p>
            <a:r>
              <a:rPr lang="en-US" sz="4000" dirty="0"/>
              <a:t>AG – commit wait in milliseconds</a:t>
            </a:r>
          </a:p>
          <a:p>
            <a:r>
              <a:rPr lang="en-US" sz="4000" dirty="0"/>
              <a:t>DAG support for Contained AG</a:t>
            </a:r>
          </a:p>
          <a:p>
            <a:r>
              <a:rPr lang="en-US" sz="4000" dirty="0"/>
              <a:t>DAG sync improvements</a:t>
            </a:r>
          </a:p>
          <a:p>
            <a:r>
              <a:rPr lang="en-US" sz="4000" dirty="0"/>
              <a:t>Improved Health Check timeout diagnostic</a:t>
            </a:r>
          </a:p>
          <a:p>
            <a:r>
              <a:rPr lang="en-US" sz="4000" dirty="0"/>
              <a:t>TLS 1.3 encryption with TDS 8.0</a:t>
            </a:r>
          </a:p>
          <a:p>
            <a:r>
              <a:rPr lang="en-US" sz="4000" dirty="0"/>
              <a:t>Regular Backup on secondary replicas</a:t>
            </a:r>
          </a:p>
          <a:p>
            <a:r>
              <a:rPr lang="en-US" sz="4000" dirty="0"/>
              <a:t>Managed identity with Microsoft Entra</a:t>
            </a:r>
          </a:p>
          <a:p>
            <a:r>
              <a:rPr lang="en-US" sz="4000" dirty="0"/>
              <a:t>Optimized Locking</a:t>
            </a:r>
          </a:p>
          <a:p>
            <a:r>
              <a:rPr lang="en-US" sz="4000" dirty="0"/>
              <a:t>ADR in tempdb</a:t>
            </a:r>
          </a:p>
        </p:txBody>
      </p:sp>
      <p:pic>
        <p:nvPicPr>
          <p:cNvPr id="9" name="Picture 10" descr="Vector Support Public Preview now extended to Azure SQL MI">
            <a:extLst>
              <a:ext uri="{FF2B5EF4-FFF2-40B4-BE49-F238E27FC236}">
                <a16:creationId xmlns:a16="http://schemas.microsoft.com/office/drawing/2014/main" id="{D498C3F2-4303-EB27-7BD7-E7F092FA0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805" y="646840"/>
            <a:ext cx="3205237" cy="319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5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BFCC0-2161-CDCC-1B22-6A93DC48A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1C9BC-91BD-D65E-0F01-9B58C27D2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New features </a:t>
            </a:r>
            <a:r>
              <a:rPr lang="pt-BR" sz="6600" dirty="0" err="1"/>
              <a:t>on</a:t>
            </a:r>
            <a:r>
              <a:rPr lang="pt-BR" sz="6600" dirty="0"/>
              <a:t> SQL Server 2025 (3)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C9FE66-574F-CD13-A40E-3AB7B766E43F}"/>
              </a:ext>
            </a:extLst>
          </p:cNvPr>
          <p:cNvSpPr txBox="1">
            <a:spLocks/>
          </p:cNvSpPr>
          <p:nvPr/>
        </p:nvSpPr>
        <p:spPr>
          <a:xfrm>
            <a:off x="1154256" y="1856971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Persisted stats in readable secondaries</a:t>
            </a:r>
          </a:p>
          <a:p>
            <a:r>
              <a:rPr lang="en-US" sz="4000" dirty="0"/>
              <a:t>ZSTD Backup compression algorithm</a:t>
            </a:r>
          </a:p>
          <a:p>
            <a:r>
              <a:rPr lang="en-US" sz="4000" dirty="0"/>
              <a:t>Adding CE feedback for expressions and Optional Parameter plan optimization in IQP set of features</a:t>
            </a:r>
          </a:p>
          <a:p>
            <a:r>
              <a:rPr lang="en-US" sz="4000" dirty="0"/>
              <a:t>DOP ON by default</a:t>
            </a:r>
          </a:p>
          <a:p>
            <a:r>
              <a:rPr lang="en-US" sz="4000" dirty="0"/>
              <a:t>Query store for Readable secondaries ON by default</a:t>
            </a:r>
          </a:p>
          <a:p>
            <a:r>
              <a:rPr lang="en-US" sz="4000" dirty="0"/>
              <a:t>ABORT_QUERY_EXECUTION hint</a:t>
            </a:r>
          </a:p>
          <a:p>
            <a:r>
              <a:rPr lang="en-US" sz="4000" dirty="0"/>
              <a:t>And more…</a:t>
            </a:r>
          </a:p>
        </p:txBody>
      </p:sp>
      <p:pic>
        <p:nvPicPr>
          <p:cNvPr id="9" name="Picture 10" descr="Vector Support Public Preview now extended to Azure SQL MI">
            <a:extLst>
              <a:ext uri="{FF2B5EF4-FFF2-40B4-BE49-F238E27FC236}">
                <a16:creationId xmlns:a16="http://schemas.microsoft.com/office/drawing/2014/main" id="{695072C2-59E0-6262-A620-11F6698EE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4105" y="646840"/>
            <a:ext cx="3205237" cy="319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69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C6F53-E1D2-5931-3B95-78F31D56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Enough A.I. talk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628BF1-EF20-87C0-2C04-1C27D939C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389380"/>
            <a:ext cx="9385300" cy="75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60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99B35-E966-D43B-51CF-96EFBFE1D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Features </a:t>
            </a:r>
            <a:r>
              <a:rPr lang="pt-BR" sz="6600" dirty="0" err="1"/>
              <a:t>that</a:t>
            </a:r>
            <a:r>
              <a:rPr lang="pt-BR" sz="6600" dirty="0"/>
              <a:t> DBAs </a:t>
            </a:r>
            <a:r>
              <a:rPr lang="pt-BR" sz="6600" dirty="0" err="1"/>
              <a:t>will</a:t>
            </a:r>
            <a:r>
              <a:rPr lang="pt-BR" sz="6600" dirty="0"/>
              <a:t> </a:t>
            </a:r>
            <a:r>
              <a:rPr lang="pt-BR" sz="6600" dirty="0" err="1"/>
              <a:t>enjoy</a:t>
            </a:r>
            <a:r>
              <a:rPr lang="pt-BR" sz="6600" dirty="0"/>
              <a:t>!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281C7E8-504C-B559-2592-94442864B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963738"/>
            <a:ext cx="15773400" cy="6107582"/>
          </a:xfrm>
        </p:spPr>
        <p:txBody>
          <a:bodyPr/>
          <a:lstStyle/>
          <a:p>
            <a:pPr>
              <a:defRPr sz="2400"/>
            </a:pPr>
            <a:r>
              <a:rPr lang="en-US" sz="4000" dirty="0"/>
              <a:t>SSMS 22</a:t>
            </a:r>
          </a:p>
          <a:p>
            <a:pPr>
              <a:defRPr sz="2400"/>
            </a:pPr>
            <a:r>
              <a:rPr lang="en-US" sz="4000" dirty="0"/>
              <a:t>Standard Edition</a:t>
            </a:r>
          </a:p>
          <a:p>
            <a:pPr>
              <a:defRPr sz="2400"/>
            </a:pPr>
            <a:r>
              <a:rPr lang="pt-BR" sz="4000" dirty="0" err="1"/>
              <a:t>sp_invoke_external_rest_endpoint</a:t>
            </a:r>
            <a:endParaRPr lang="pt-BR" sz="4000" dirty="0"/>
          </a:p>
          <a:p>
            <a:pPr>
              <a:defRPr sz="2400"/>
            </a:pPr>
            <a:r>
              <a:rPr lang="pt-BR" sz="4000" dirty="0" err="1"/>
              <a:t>Optimized</a:t>
            </a:r>
            <a:r>
              <a:rPr lang="pt-BR" sz="4000" dirty="0"/>
              <a:t> </a:t>
            </a:r>
            <a:r>
              <a:rPr lang="pt-BR" sz="4000" dirty="0" err="1"/>
              <a:t>Locking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AG full backup </a:t>
            </a:r>
            <a:r>
              <a:rPr lang="pt-BR" sz="4000" dirty="0" err="1"/>
              <a:t>on</a:t>
            </a:r>
            <a:r>
              <a:rPr lang="pt-BR" sz="4000" dirty="0"/>
              <a:t> </a:t>
            </a:r>
            <a:r>
              <a:rPr lang="pt-BR" sz="4000" dirty="0" err="1"/>
              <a:t>secondaries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New </a:t>
            </a:r>
            <a:r>
              <a:rPr lang="pt-BR" sz="4000" dirty="0" err="1"/>
              <a:t>algorithms</a:t>
            </a:r>
            <a:r>
              <a:rPr lang="pt-BR" sz="4000" dirty="0"/>
              <a:t> for backup </a:t>
            </a:r>
            <a:r>
              <a:rPr lang="pt-BR" sz="4000" dirty="0" err="1"/>
              <a:t>compression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Query store </a:t>
            </a:r>
            <a:r>
              <a:rPr lang="pt-BR" sz="4000" dirty="0" err="1"/>
              <a:t>on</a:t>
            </a:r>
            <a:r>
              <a:rPr lang="pt-BR" sz="4000" dirty="0"/>
              <a:t> </a:t>
            </a:r>
            <a:r>
              <a:rPr lang="pt-BR" sz="4000" dirty="0" err="1"/>
              <a:t>secondary</a:t>
            </a:r>
            <a:r>
              <a:rPr lang="pt-BR" sz="4000" dirty="0"/>
              <a:t> replicas</a:t>
            </a:r>
          </a:p>
          <a:p>
            <a:pPr>
              <a:defRPr sz="2400"/>
            </a:pPr>
            <a:r>
              <a:rPr lang="pt-BR" sz="4000" dirty="0"/>
              <a:t>ABORT_QUERY_EXECUTION</a:t>
            </a:r>
          </a:p>
          <a:p>
            <a:pPr>
              <a:defRPr sz="2400"/>
            </a:pPr>
            <a:endParaRPr lang="en-US" sz="4000" dirty="0"/>
          </a:p>
          <a:p>
            <a:pPr>
              <a:defRPr sz="2400"/>
            </a:pPr>
            <a:endParaRPr lang="en-US" sz="4000" dirty="0"/>
          </a:p>
          <a:p>
            <a:pPr>
              <a:defRPr sz="2400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21891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994DC-1E16-9DBF-9DE8-21D8C04D9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485BD-AC46-FA39-B3AF-BED50C00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Basics</a:t>
            </a:r>
            <a:endParaRPr lang="pt-BR" sz="6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71131AD-FE3B-2350-EEB6-F7E2B58EB978}"/>
              </a:ext>
            </a:extLst>
          </p:cNvPr>
          <p:cNvSpPr txBox="1">
            <a:spLocks/>
          </p:cNvSpPr>
          <p:nvPr/>
        </p:nvSpPr>
        <p:spPr>
          <a:xfrm>
            <a:off x="3125833" y="1933171"/>
            <a:ext cx="13904867" cy="699520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Brand new SSMS 22 – GA – Current Version 22.4.1</a:t>
            </a:r>
            <a:br>
              <a:rPr lang="en-US" sz="4000" dirty="0"/>
            </a:br>
            <a:r>
              <a:rPr lang="pt-BR" sz="3600" dirty="0">
                <a:hlinkClick r:id="rId3"/>
              </a:rPr>
              <a:t>SQL Server Management Studio | Microsoft </a:t>
            </a:r>
            <a:r>
              <a:rPr lang="pt-BR" sz="3600" dirty="0" err="1">
                <a:hlinkClick r:id="rId3"/>
              </a:rPr>
              <a:t>Learn</a:t>
            </a:r>
            <a:endParaRPr lang="en-US" sz="3600" dirty="0"/>
          </a:p>
          <a:p>
            <a:r>
              <a:rPr lang="en-US" sz="4000" dirty="0"/>
              <a:t>Uses Visual Studio Installer. No more MSI installation</a:t>
            </a:r>
          </a:p>
          <a:p>
            <a:r>
              <a:rPr lang="en-US" sz="4000" dirty="0"/>
              <a:t>Works with SQL Server 2014 and later versions</a:t>
            </a:r>
          </a:p>
          <a:p>
            <a:r>
              <a:rPr lang="en-US" sz="4000" dirty="0"/>
              <a:t>Optional Language Packs</a:t>
            </a:r>
          </a:p>
          <a:p>
            <a:r>
              <a:rPr lang="en-US" sz="4000" dirty="0"/>
              <a:t>Modern, updated connection dialog</a:t>
            </a:r>
          </a:p>
          <a:p>
            <a:r>
              <a:rPr lang="en-US" sz="4000" dirty="0"/>
              <a:t>AI assistance – copilot </a:t>
            </a:r>
            <a:r>
              <a:rPr lang="en-US" sz="4000" dirty="0" err="1"/>
              <a:t>Github</a:t>
            </a:r>
            <a:r>
              <a:rPr lang="en-US" sz="4000" dirty="0"/>
              <a:t> (Preview)</a:t>
            </a:r>
          </a:p>
          <a:p>
            <a:r>
              <a:rPr lang="en-US" sz="4000" dirty="0"/>
              <a:t>Query Hint (Preview)</a:t>
            </a:r>
          </a:p>
          <a:p>
            <a:r>
              <a:rPr lang="en-US" sz="4000" dirty="0"/>
              <a:t>Compatibility Level – 100 – 170 (default)</a:t>
            </a:r>
          </a:p>
          <a:p>
            <a:endParaRPr lang="en-US" sz="4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  <a:p>
            <a:r>
              <a:rPr lang="en-US" sz="4000" dirty="0"/>
              <a:t>New SQL Server </a:t>
            </a:r>
            <a:r>
              <a:rPr lang="en-US" sz="4000" b="1" dirty="0"/>
              <a:t>Standard</a:t>
            </a:r>
            <a:r>
              <a:rPr lang="en-US" sz="4000" dirty="0"/>
              <a:t> Developer Edition</a:t>
            </a:r>
          </a:p>
          <a:p>
            <a:r>
              <a:rPr lang="en-US" sz="4000" dirty="0"/>
              <a:t>SQL Server Express Edition max database size to 50GB</a:t>
            </a:r>
          </a:p>
          <a:p>
            <a:r>
              <a:rPr lang="en-US" sz="4000" dirty="0">
                <a:hlinkClick r:id="rId4"/>
              </a:rPr>
              <a:t>Editions and Supported Features of SQL Server 2025 - SQL Server | Microsoft Learn</a:t>
            </a:r>
            <a:endParaRPr lang="en-US" sz="4000" dirty="0"/>
          </a:p>
          <a:p>
            <a:endParaRPr lang="en-US" sz="4000" dirty="0"/>
          </a:p>
        </p:txBody>
      </p:sp>
      <p:pic>
        <p:nvPicPr>
          <p:cNvPr id="9" name="Picture 10" descr="Vector Support Public Preview now extended to Azure SQL MI">
            <a:extLst>
              <a:ext uri="{FF2B5EF4-FFF2-40B4-BE49-F238E27FC236}">
                <a16:creationId xmlns:a16="http://schemas.microsoft.com/office/drawing/2014/main" id="{1272AC61-F5D0-A42C-A293-4CBEA2F4A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5" y="5800186"/>
            <a:ext cx="3205237" cy="319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A0223A0A-7600-6DBA-1BAB-CD1A839DF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30" y="2754827"/>
            <a:ext cx="1731988" cy="173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507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29DEF-792E-6336-A4E5-51193A1FD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8BF5A-6A0B-A7C9-44BF-DCE4B31B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Basics</a:t>
            </a:r>
            <a:r>
              <a:rPr lang="pt-BR" sz="6600" dirty="0"/>
              <a:t> – SSMS 22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7C36A9-58A6-0313-A21A-2A5231623BEB}"/>
              </a:ext>
            </a:extLst>
          </p:cNvPr>
          <p:cNvSpPr txBox="1">
            <a:spLocks/>
          </p:cNvSpPr>
          <p:nvPr/>
        </p:nvSpPr>
        <p:spPr>
          <a:xfrm>
            <a:off x="1257300" y="1645895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Modern, updated connection dialog</a:t>
            </a:r>
          </a:p>
          <a:p>
            <a:endParaRPr lang="en-US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5B43978-5300-7AB0-2AE5-6C25E5A33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728" y="2355582"/>
            <a:ext cx="5591344" cy="676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06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909FC-E929-323C-7D0F-15383ED5A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76C1D-3132-B322-8364-6F2E1E87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Basics</a:t>
            </a:r>
            <a:r>
              <a:rPr lang="pt-BR" sz="6600" dirty="0"/>
              <a:t> – SSMS 22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66B28A-9A6A-DE18-948B-8D6D8BB60E98}"/>
              </a:ext>
            </a:extLst>
          </p:cNvPr>
          <p:cNvSpPr txBox="1">
            <a:spLocks/>
          </p:cNvSpPr>
          <p:nvPr/>
        </p:nvSpPr>
        <p:spPr>
          <a:xfrm>
            <a:off x="1257300" y="1880417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/>
              <a:t>Github</a:t>
            </a:r>
            <a:r>
              <a:rPr lang="en-US" sz="4000" dirty="0"/>
              <a:t> Copilot</a:t>
            </a:r>
          </a:p>
          <a:p>
            <a:r>
              <a:rPr lang="en-US" sz="4000" dirty="0"/>
              <a:t>AI Assistance</a:t>
            </a:r>
          </a:p>
          <a:p>
            <a:r>
              <a:rPr lang="en-US" sz="4000" dirty="0"/>
              <a:t>Query Hint Recommendation tool</a:t>
            </a:r>
          </a:p>
          <a:p>
            <a:r>
              <a:rPr lang="en-US" sz="4000" dirty="0"/>
              <a:t>DMA is retired (since July 16, 2025)</a:t>
            </a:r>
          </a:p>
          <a:p>
            <a:r>
              <a:rPr lang="en-US" sz="4000" dirty="0"/>
              <a:t>New themes </a:t>
            </a:r>
          </a:p>
          <a:p>
            <a:r>
              <a:rPr lang="en-US" sz="4000" dirty="0"/>
              <a:t>JSON Viewer</a:t>
            </a:r>
          </a:p>
          <a:p>
            <a:r>
              <a:rPr lang="en-US" sz="4000" dirty="0"/>
              <a:t>Fabric Integration</a:t>
            </a:r>
          </a:p>
          <a:p>
            <a:r>
              <a:rPr lang="en-US" sz="4000" dirty="0"/>
              <a:t>Zoom on results grid</a:t>
            </a:r>
          </a:p>
          <a:p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endParaRPr lang="en-US" sz="4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26EFE6-6934-23BC-AE86-3C676795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100" y="1810138"/>
            <a:ext cx="12008311" cy="60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3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7993-2212-AC24-9936-5F4370D2A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A1C71-B640-4CE4-8DF5-98C9459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SQL Server 2025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25EA9A-84CF-2FBC-684C-04F0EB5215CE}"/>
              </a:ext>
            </a:extLst>
          </p:cNvPr>
          <p:cNvSpPr txBox="1">
            <a:spLocks/>
          </p:cNvSpPr>
          <p:nvPr/>
        </p:nvSpPr>
        <p:spPr>
          <a:xfrm>
            <a:off x="1257300" y="1898002"/>
            <a:ext cx="13904867" cy="6995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New SQL Server Standard Developer Edition (along with Enterprise Developer Edition)</a:t>
            </a:r>
          </a:p>
          <a:p>
            <a:pPr lvl="1"/>
            <a:r>
              <a:rPr lang="en-US" sz="3600" dirty="0"/>
              <a:t>Two new editions with full feature set from their respective production editions</a:t>
            </a:r>
          </a:p>
          <a:p>
            <a:pPr lvl="1"/>
            <a:r>
              <a:rPr lang="en-US" sz="3600" dirty="0"/>
              <a:t>Licensed only for development and testing</a:t>
            </a:r>
          </a:p>
          <a:p>
            <a:pPr lvl="2"/>
            <a:endParaRPr lang="en-US" sz="3200" dirty="0"/>
          </a:p>
          <a:p>
            <a:pPr lvl="1"/>
            <a:endParaRPr lang="en-US" sz="3600" dirty="0"/>
          </a:p>
          <a:p>
            <a:endParaRPr lang="en-US" sz="40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5A8BE71-1983-AA30-99A7-74E12A8F1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241" y="5072816"/>
            <a:ext cx="6787492" cy="198913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1F5D79A-695E-AAF3-DEB8-36AD0A970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901" y="5072816"/>
            <a:ext cx="8754202" cy="271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79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F4A28-A034-86DE-67EC-2CEFEE09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3221A-BF4D-7A7E-42CC-856CBFB1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/>
              <a:t>REST API: </a:t>
            </a:r>
            <a:r>
              <a:rPr lang="pt-BR" sz="6600" dirty="0" err="1"/>
              <a:t>sp_invoke_external_rest_endpoint</a:t>
            </a:r>
            <a:endParaRPr lang="pt-BR" sz="6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BB666B-A372-4092-552B-BB7D1A08A06B}"/>
              </a:ext>
            </a:extLst>
          </p:cNvPr>
          <p:cNvSpPr txBox="1">
            <a:spLocks/>
          </p:cNvSpPr>
          <p:nvPr/>
        </p:nvSpPr>
        <p:spPr>
          <a:xfrm>
            <a:off x="1257300" y="18980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pt-BR" sz="3600" dirty="0"/>
              <a:t>Data </a:t>
            </a:r>
            <a:r>
              <a:rPr lang="pt-BR" sz="3600" dirty="0" err="1"/>
              <a:t>processed</a:t>
            </a:r>
            <a:r>
              <a:rPr lang="pt-BR" sz="3600" dirty="0"/>
              <a:t> via </a:t>
            </a:r>
            <a:r>
              <a:rPr lang="pt-BR" sz="3600" dirty="0" err="1"/>
              <a:t>an</a:t>
            </a:r>
            <a:r>
              <a:rPr lang="pt-BR" sz="3600" dirty="0"/>
              <a:t> Azure </a:t>
            </a:r>
            <a:r>
              <a:rPr lang="pt-BR" sz="3600" dirty="0" err="1"/>
              <a:t>Function</a:t>
            </a:r>
            <a:endParaRPr lang="pt-BR" sz="3600" dirty="0"/>
          </a:p>
          <a:p>
            <a:pPr lvl="1"/>
            <a:r>
              <a:rPr lang="pt-BR" sz="3600" dirty="0"/>
              <a:t>Update a </a:t>
            </a:r>
            <a:r>
              <a:rPr lang="pt-BR" sz="3600" dirty="0" err="1"/>
              <a:t>PowerBI</a:t>
            </a:r>
            <a:r>
              <a:rPr lang="pt-BR" sz="3600" dirty="0"/>
              <a:t> dashboard</a:t>
            </a:r>
          </a:p>
          <a:p>
            <a:pPr lvl="1"/>
            <a:r>
              <a:rPr lang="pt-BR" sz="3600" dirty="0" err="1"/>
              <a:t>Call</a:t>
            </a:r>
            <a:r>
              <a:rPr lang="pt-BR" sz="3600" dirty="0"/>
              <a:t> a local REST </a:t>
            </a:r>
            <a:r>
              <a:rPr lang="pt-BR" sz="3600" dirty="0" err="1"/>
              <a:t>endpoint</a:t>
            </a:r>
            <a:endParaRPr lang="pt-BR" sz="3600" dirty="0"/>
          </a:p>
          <a:p>
            <a:pPr lvl="1"/>
            <a:r>
              <a:rPr lang="pt-BR" sz="3600" dirty="0"/>
              <a:t>Talk </a:t>
            </a:r>
            <a:r>
              <a:rPr lang="pt-BR" sz="3600" dirty="0" err="1"/>
              <a:t>to</a:t>
            </a:r>
            <a:r>
              <a:rPr lang="pt-BR" sz="3600" dirty="0"/>
              <a:t> Azure OpenAI Services</a:t>
            </a:r>
          </a:p>
          <a:p>
            <a:pPr marL="0" indent="0">
              <a:buNone/>
            </a:pPr>
            <a:endParaRPr lang="en-US" sz="3600" dirty="0"/>
          </a:p>
          <a:p>
            <a:pPr lvl="2"/>
            <a:endParaRPr lang="en-US" sz="3200" dirty="0"/>
          </a:p>
          <a:p>
            <a:pPr lvl="1"/>
            <a:endParaRPr lang="en-US" sz="3600" dirty="0"/>
          </a:p>
          <a:p>
            <a:endParaRPr lang="en-US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B18E86-5387-2786-0E7B-D57AF2907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846" y="1898002"/>
            <a:ext cx="10134454" cy="565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7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79778-C612-EFB1-6408-42113A6F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87BB6-5EBF-73F3-2F4D-AADDD630F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Optimized</a:t>
            </a:r>
            <a:r>
              <a:rPr lang="pt-BR" sz="6600" dirty="0"/>
              <a:t> </a:t>
            </a:r>
            <a:r>
              <a:rPr lang="pt-BR" sz="6600" dirty="0" err="1"/>
              <a:t>Locking</a:t>
            </a:r>
            <a:endParaRPr lang="pt-BR" sz="6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6C7A8B-1401-65B8-B676-1CBD137173A4}"/>
              </a:ext>
            </a:extLst>
          </p:cNvPr>
          <p:cNvSpPr txBox="1">
            <a:spLocks/>
          </p:cNvSpPr>
          <p:nvPr/>
        </p:nvSpPr>
        <p:spPr>
          <a:xfrm>
            <a:off x="1257300" y="18980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pt-BR" sz="3600" dirty="0" err="1"/>
              <a:t>Improved</a:t>
            </a:r>
            <a:r>
              <a:rPr lang="pt-BR" sz="3600" dirty="0"/>
              <a:t> </a:t>
            </a:r>
            <a:r>
              <a:rPr lang="pt-BR" sz="3600" dirty="0" err="1"/>
              <a:t>transaction</a:t>
            </a:r>
            <a:r>
              <a:rPr lang="pt-BR" sz="3600" dirty="0"/>
              <a:t> </a:t>
            </a:r>
            <a:r>
              <a:rPr lang="pt-BR" sz="3600" dirty="0" err="1"/>
              <a:t>locking</a:t>
            </a:r>
            <a:r>
              <a:rPr lang="pt-BR" sz="3600" dirty="0"/>
              <a:t> </a:t>
            </a:r>
            <a:r>
              <a:rPr lang="pt-BR" sz="3600" dirty="0" err="1"/>
              <a:t>mechanism</a:t>
            </a:r>
            <a:r>
              <a:rPr lang="pt-BR" sz="3600" dirty="0"/>
              <a:t> </a:t>
            </a:r>
            <a:r>
              <a:rPr lang="pt-BR" sz="3600" dirty="0" err="1"/>
              <a:t>to</a:t>
            </a:r>
            <a:r>
              <a:rPr lang="pt-BR" sz="3600" dirty="0"/>
              <a:t> </a:t>
            </a:r>
            <a:r>
              <a:rPr lang="pt-BR" sz="3600" dirty="0" err="1"/>
              <a:t>reduce</a:t>
            </a:r>
            <a:r>
              <a:rPr lang="pt-BR" sz="3600" dirty="0"/>
              <a:t> </a:t>
            </a:r>
            <a:r>
              <a:rPr lang="pt-BR" sz="3600" dirty="0" err="1"/>
              <a:t>lock</a:t>
            </a:r>
            <a:r>
              <a:rPr lang="pt-BR" sz="3600" dirty="0"/>
              <a:t> </a:t>
            </a:r>
            <a:r>
              <a:rPr lang="pt-BR" sz="3600" dirty="0" err="1"/>
              <a:t>blocking</a:t>
            </a:r>
            <a:r>
              <a:rPr lang="pt-BR" sz="3600" dirty="0"/>
              <a:t> </a:t>
            </a:r>
            <a:r>
              <a:rPr lang="pt-BR" sz="3600" dirty="0" err="1"/>
              <a:t>and</a:t>
            </a:r>
            <a:r>
              <a:rPr lang="pt-BR" sz="3600" dirty="0"/>
              <a:t> </a:t>
            </a:r>
            <a:r>
              <a:rPr lang="pt-BR" sz="3600" dirty="0" err="1"/>
              <a:t>lock</a:t>
            </a:r>
            <a:r>
              <a:rPr lang="pt-BR" sz="3600" dirty="0"/>
              <a:t> </a:t>
            </a:r>
            <a:r>
              <a:rPr lang="pt-BR" sz="3600" dirty="0" err="1"/>
              <a:t>memory</a:t>
            </a:r>
            <a:r>
              <a:rPr lang="pt-BR" sz="3600" dirty="0"/>
              <a:t> </a:t>
            </a:r>
            <a:r>
              <a:rPr lang="pt-BR" sz="3600" dirty="0" err="1"/>
              <a:t>consumption</a:t>
            </a:r>
            <a:r>
              <a:rPr lang="pt-BR" sz="3600" dirty="0"/>
              <a:t> for </a:t>
            </a:r>
            <a:r>
              <a:rPr lang="pt-BR" sz="3600" dirty="0" err="1"/>
              <a:t>concurrent</a:t>
            </a:r>
            <a:r>
              <a:rPr lang="pt-BR" sz="3600" dirty="0"/>
              <a:t> </a:t>
            </a:r>
            <a:r>
              <a:rPr lang="pt-BR" sz="3600" dirty="0" err="1"/>
              <a:t>transactions</a:t>
            </a:r>
            <a:endParaRPr lang="pt-BR" sz="3600" dirty="0"/>
          </a:p>
          <a:p>
            <a:pPr marL="457200" lvl="1" indent="0">
              <a:buNone/>
            </a:pPr>
            <a:endParaRPr lang="pt-BR" sz="3600" dirty="0"/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Based on </a:t>
            </a:r>
            <a:r>
              <a:rPr lang="en-US" sz="3600"/>
              <a:t>two main components</a:t>
            </a:r>
            <a:endParaRPr lang="en-US" sz="3600" dirty="0"/>
          </a:p>
          <a:p>
            <a:pPr lvl="2"/>
            <a:r>
              <a:rPr lang="en-US" sz="3200" dirty="0"/>
              <a:t>Transaction ID (TID)</a:t>
            </a:r>
          </a:p>
          <a:p>
            <a:pPr lvl="2"/>
            <a:r>
              <a:rPr lang="en-US" sz="3200" dirty="0"/>
              <a:t>Locking After Qualification (LAQ)</a:t>
            </a:r>
          </a:p>
          <a:p>
            <a:pPr lvl="2"/>
            <a:endParaRPr lang="en-US" sz="3200" dirty="0"/>
          </a:p>
          <a:p>
            <a:pPr lvl="1"/>
            <a:r>
              <a:rPr lang="en-US" sz="3600" dirty="0"/>
              <a:t>Accelerated Database Recovery (ADR)</a:t>
            </a:r>
          </a:p>
          <a:p>
            <a:pPr lvl="2"/>
            <a:endParaRPr lang="en-US" sz="3200" dirty="0"/>
          </a:p>
          <a:p>
            <a:pPr lvl="2"/>
            <a:endParaRPr lang="en-US" sz="3200" dirty="0"/>
          </a:p>
          <a:p>
            <a:pPr lvl="1"/>
            <a:endParaRPr lang="en-US" sz="36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58067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4674-B063-75B7-1D80-7C6FB2152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571E4-8251-968B-6B61-5FA449A2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Why</a:t>
            </a:r>
            <a:r>
              <a:rPr lang="pt-BR" sz="6600" dirty="0"/>
              <a:t> </a:t>
            </a:r>
            <a:r>
              <a:rPr lang="pt-BR" sz="6600" dirty="0" err="1"/>
              <a:t>Optimized</a:t>
            </a:r>
            <a:r>
              <a:rPr lang="pt-BR" sz="6600" dirty="0"/>
              <a:t> </a:t>
            </a:r>
            <a:r>
              <a:rPr lang="pt-BR" sz="6600" dirty="0" err="1"/>
              <a:t>Locking</a:t>
            </a:r>
            <a:endParaRPr lang="pt-BR" sz="6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DFDB4A-8339-163F-A789-482B7BF0AAEC}"/>
              </a:ext>
            </a:extLst>
          </p:cNvPr>
          <p:cNvSpPr txBox="1">
            <a:spLocks/>
          </p:cNvSpPr>
          <p:nvPr/>
        </p:nvSpPr>
        <p:spPr>
          <a:xfrm>
            <a:off x="1257300" y="18980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sz="3200" dirty="0"/>
          </a:p>
          <a:p>
            <a:pPr lvl="2"/>
            <a:endParaRPr lang="en-US" sz="3200" dirty="0"/>
          </a:p>
          <a:p>
            <a:pPr lvl="1"/>
            <a:endParaRPr lang="en-US" sz="3600" dirty="0"/>
          </a:p>
          <a:p>
            <a:endParaRPr lang="en-US" sz="4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FB7CDC-C4A5-DBDA-5C1B-5ADDA5D079E0}"/>
              </a:ext>
            </a:extLst>
          </p:cNvPr>
          <p:cNvSpPr txBox="1">
            <a:spLocks/>
          </p:cNvSpPr>
          <p:nvPr/>
        </p:nvSpPr>
        <p:spPr>
          <a:xfrm>
            <a:off x="1409700" y="20504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4800" dirty="0"/>
              <a:t>Excessive Blocking</a:t>
            </a:r>
          </a:p>
          <a:p>
            <a:pPr lvl="2"/>
            <a:endParaRPr lang="en-US" sz="4800" dirty="0"/>
          </a:p>
          <a:p>
            <a:pPr lvl="2"/>
            <a:r>
              <a:rPr lang="en-US" sz="4800" dirty="0"/>
              <a:t>Memory utilization</a:t>
            </a:r>
          </a:p>
          <a:p>
            <a:pPr lvl="2"/>
            <a:endParaRPr lang="en-US" sz="4800" dirty="0"/>
          </a:p>
          <a:p>
            <a:pPr lvl="2"/>
            <a:r>
              <a:rPr lang="en-US" sz="4800" dirty="0"/>
              <a:t>Long running locking </a:t>
            </a:r>
          </a:p>
          <a:p>
            <a:pPr lvl="2"/>
            <a:endParaRPr lang="en-US" sz="4800" dirty="0"/>
          </a:p>
          <a:p>
            <a:pPr lvl="2"/>
            <a:r>
              <a:rPr lang="en-US" sz="4800" dirty="0"/>
              <a:t>Lock escalation</a:t>
            </a:r>
          </a:p>
          <a:p>
            <a:pPr lvl="2"/>
            <a:endParaRPr lang="en-US" sz="4800" dirty="0"/>
          </a:p>
          <a:p>
            <a:pPr lvl="1"/>
            <a:endParaRPr lang="en-US" sz="5400" dirty="0"/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93204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QL Database (generic) | Microsoft Azure Color">
            <a:extLst>
              <a:ext uri="{FF2B5EF4-FFF2-40B4-BE49-F238E27FC236}">
                <a16:creationId xmlns:a16="http://schemas.microsoft.com/office/drawing/2014/main" id="{2746938B-0452-018A-9C7D-7C4CC0EC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1" y="4954149"/>
            <a:ext cx="930501" cy="123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ECDC81C-F539-2A59-1F11-1BD155D1D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074" y="5343770"/>
            <a:ext cx="4028830" cy="4028830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57932585-3262-5B1A-5D4E-59C03F736089}"/>
              </a:ext>
            </a:extLst>
          </p:cNvPr>
          <p:cNvGraphicFramePr>
            <a:graphicFrameLocks noGrp="1"/>
          </p:cNvGraphicFramePr>
          <p:nvPr/>
        </p:nvGraphicFramePr>
        <p:xfrm>
          <a:off x="6477552" y="6664482"/>
          <a:ext cx="2420274" cy="1815024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806758">
                  <a:extLst>
                    <a:ext uri="{9D8B030D-6E8A-4147-A177-3AD203B41FA5}">
                      <a16:colId xmlns:a16="http://schemas.microsoft.com/office/drawing/2014/main" val="312332512"/>
                    </a:ext>
                  </a:extLst>
                </a:gridCol>
                <a:gridCol w="806758">
                  <a:extLst>
                    <a:ext uri="{9D8B030D-6E8A-4147-A177-3AD203B41FA5}">
                      <a16:colId xmlns:a16="http://schemas.microsoft.com/office/drawing/2014/main" val="2145793361"/>
                    </a:ext>
                  </a:extLst>
                </a:gridCol>
                <a:gridCol w="806758">
                  <a:extLst>
                    <a:ext uri="{9D8B030D-6E8A-4147-A177-3AD203B41FA5}">
                      <a16:colId xmlns:a16="http://schemas.microsoft.com/office/drawing/2014/main" val="1833384545"/>
                    </a:ext>
                  </a:extLst>
                </a:gridCol>
              </a:tblGrid>
              <a:tr h="4537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B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351970089"/>
                  </a:ext>
                </a:extLst>
              </a:tr>
              <a:tr h="4537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Row 1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1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10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976587978"/>
                  </a:ext>
                </a:extLst>
              </a:tr>
              <a:tr h="4537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Row 2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2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20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386682222"/>
                  </a:ext>
                </a:extLst>
              </a:tr>
              <a:tr h="4537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Row 3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>
                          <a:effectLst/>
                        </a:rPr>
                        <a:t>3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2000" u="none" strike="noStrike" dirty="0">
                          <a:effectLst/>
                        </a:rPr>
                        <a:t>30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526073836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98364C29-6410-1269-3BF9-750ED25DD508}"/>
              </a:ext>
            </a:extLst>
          </p:cNvPr>
          <p:cNvSpPr txBox="1"/>
          <p:nvPr/>
        </p:nvSpPr>
        <p:spPr>
          <a:xfrm>
            <a:off x="6209575" y="4656165"/>
            <a:ext cx="19067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/>
              <a:t>Page 1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0739EF43-86AE-623E-D862-66E6D0529EC9}"/>
                  </a:ext>
                </a:extLst>
              </p14:cNvPr>
              <p14:cNvContentPartPr/>
              <p14:nvPr/>
            </p14:nvContentPartPr>
            <p14:xfrm>
              <a:off x="1645596" y="2057184"/>
              <a:ext cx="540" cy="54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0739EF43-86AE-623E-D862-66E6D0529E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36416" y="2048004"/>
                <a:ext cx="18900" cy="18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F52C1155-54BB-4E55-26E2-778DE825234C}"/>
                  </a:ext>
                </a:extLst>
              </p14:cNvPr>
              <p14:cNvContentPartPr/>
              <p14:nvPr/>
            </p14:nvContentPartPr>
            <p14:xfrm>
              <a:off x="12929963" y="5157428"/>
              <a:ext cx="540" cy="54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F52C1155-54BB-4E55-26E2-778DE82523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920783" y="5148248"/>
                <a:ext cx="18900" cy="189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86708234-DADB-8C78-ADD9-2FAB3DA248A2}"/>
              </a:ext>
            </a:extLst>
          </p:cNvPr>
          <p:cNvGraphicFramePr>
            <a:graphicFrameLocks noGrp="1"/>
          </p:cNvGraphicFramePr>
          <p:nvPr/>
        </p:nvGraphicFramePr>
        <p:xfrm>
          <a:off x="10369736" y="5343770"/>
          <a:ext cx="7551193" cy="33775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83699">
                  <a:extLst>
                    <a:ext uri="{9D8B030D-6E8A-4147-A177-3AD203B41FA5}">
                      <a16:colId xmlns:a16="http://schemas.microsoft.com/office/drawing/2014/main" val="3343171582"/>
                    </a:ext>
                  </a:extLst>
                </a:gridCol>
                <a:gridCol w="2486368">
                  <a:extLst>
                    <a:ext uri="{9D8B030D-6E8A-4147-A177-3AD203B41FA5}">
                      <a16:colId xmlns:a16="http://schemas.microsoft.com/office/drawing/2014/main" val="2641813964"/>
                    </a:ext>
                  </a:extLst>
                </a:gridCol>
                <a:gridCol w="2381126">
                  <a:extLst>
                    <a:ext uri="{9D8B030D-6E8A-4147-A177-3AD203B41FA5}">
                      <a16:colId xmlns:a16="http://schemas.microsoft.com/office/drawing/2014/main" val="187840444"/>
                    </a:ext>
                  </a:extLst>
                </a:gridCol>
              </a:tblGrid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 dirty="0" err="1">
                          <a:effectLst/>
                        </a:rPr>
                        <a:t>Lock</a:t>
                      </a:r>
                      <a:r>
                        <a:rPr lang="pt-BR" sz="3600" u="none" strike="noStrike" dirty="0">
                          <a:effectLst/>
                        </a:rPr>
                        <a:t> </a:t>
                      </a:r>
                      <a:r>
                        <a:rPr lang="pt-BR" sz="3600" u="none" strike="noStrike" dirty="0" err="1">
                          <a:effectLst/>
                        </a:rPr>
                        <a:t>Mode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Lock Type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Resource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17236581"/>
                  </a:ext>
                </a:extLst>
              </a:tr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 dirty="0">
                          <a:effectLst/>
                        </a:rPr>
                        <a:t>IX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Object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Table1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402389736"/>
                  </a:ext>
                </a:extLst>
              </a:tr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IX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Page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Page1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24981488"/>
                  </a:ext>
                </a:extLst>
              </a:tr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 dirty="0">
                          <a:effectLst/>
                        </a:rPr>
                        <a:t>X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RID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Row 1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147027975"/>
                  </a:ext>
                </a:extLst>
              </a:tr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X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RID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Row 2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625487390"/>
                  </a:ext>
                </a:extLst>
              </a:tr>
              <a:tr h="5226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 dirty="0">
                          <a:effectLst/>
                        </a:rPr>
                        <a:t>X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>
                          <a:effectLst/>
                        </a:rPr>
                        <a:t>RID</a:t>
                      </a:r>
                      <a:endParaRPr lang="pt-BR" sz="3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3600" u="none" strike="noStrike" dirty="0">
                          <a:effectLst/>
                        </a:rPr>
                        <a:t>Row 3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255791965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EABBE7AE-D5EE-0BAA-5162-F675A9E3B68E}"/>
              </a:ext>
            </a:extLst>
          </p:cNvPr>
          <p:cNvSpPr txBox="1"/>
          <p:nvPr/>
        </p:nvSpPr>
        <p:spPr>
          <a:xfrm>
            <a:off x="10352950" y="4582880"/>
            <a:ext cx="34217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200" dirty="0" err="1"/>
              <a:t>Lock</a:t>
            </a:r>
            <a:r>
              <a:rPr lang="pt-BR" sz="4200" dirty="0"/>
              <a:t> Manager</a:t>
            </a:r>
            <a:endParaRPr lang="pt-BR" sz="54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034D5465-5F62-DD1A-1454-DC40D5FAD7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830" y="1472595"/>
            <a:ext cx="9474534" cy="30851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1A906C7-1249-6783-90D2-C434EDA155B2}"/>
              </a:ext>
            </a:extLst>
          </p:cNvPr>
          <p:cNvCxnSpPr>
            <a:cxnSpLocks/>
          </p:cNvCxnSpPr>
          <p:nvPr/>
        </p:nvCxnSpPr>
        <p:spPr>
          <a:xfrm>
            <a:off x="1026576" y="5572097"/>
            <a:ext cx="782980" cy="29074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6688D488-2E6C-8634-2956-421BE8567D72}"/>
              </a:ext>
            </a:extLst>
          </p:cNvPr>
          <p:cNvCxnSpPr>
            <a:cxnSpLocks/>
          </p:cNvCxnSpPr>
          <p:nvPr/>
        </p:nvCxnSpPr>
        <p:spPr>
          <a:xfrm>
            <a:off x="1104102" y="5475059"/>
            <a:ext cx="705454" cy="380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FFD5084B-9A2E-89EA-61F4-8A075211F92F}"/>
              </a:ext>
            </a:extLst>
          </p:cNvPr>
          <p:cNvSpPr txBox="1">
            <a:spLocks/>
          </p:cNvSpPr>
          <p:nvPr/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/>
              <a:t>Current Behavior</a:t>
            </a:r>
            <a:endParaRPr lang="pt-BR" sz="66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6005FF-004B-870A-A695-CCFA2274EF3D}"/>
              </a:ext>
            </a:extLst>
          </p:cNvPr>
          <p:cNvSpPr txBox="1"/>
          <p:nvPr/>
        </p:nvSpPr>
        <p:spPr>
          <a:xfrm>
            <a:off x="2397534" y="4676266"/>
            <a:ext cx="19067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/>
              <a:t>Table1 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87AF5BB5-86A4-5B17-CB3C-F185587203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0393" y="5482642"/>
            <a:ext cx="3362794" cy="3353268"/>
          </a:xfrm>
          <a:prstGeom prst="rect">
            <a:avLst/>
          </a:prstGeom>
        </p:spPr>
      </p:pic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0F72E7B6-B36D-3FD5-2A88-7531C03D9954}"/>
              </a:ext>
            </a:extLst>
          </p:cNvPr>
          <p:cNvCxnSpPr>
            <a:cxnSpLocks/>
          </p:cNvCxnSpPr>
          <p:nvPr/>
        </p:nvCxnSpPr>
        <p:spPr>
          <a:xfrm flipV="1">
            <a:off x="5074893" y="5704409"/>
            <a:ext cx="1068108" cy="2767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653C7322-4ED6-4723-7FA8-4E0C3D8B4919}"/>
              </a:ext>
            </a:extLst>
          </p:cNvPr>
          <p:cNvCxnSpPr>
            <a:cxnSpLocks/>
          </p:cNvCxnSpPr>
          <p:nvPr/>
        </p:nvCxnSpPr>
        <p:spPr>
          <a:xfrm>
            <a:off x="5041241" y="6084800"/>
            <a:ext cx="1168334" cy="29074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2A5C54EA-74A6-A83A-4334-569343242301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8116348" y="5025497"/>
            <a:ext cx="2236602" cy="1638985"/>
          </a:xfrm>
          <a:prstGeom prst="straightConnector1">
            <a:avLst/>
          </a:prstGeom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B8A67A76-58D0-8902-1186-E082528AF801}"/>
              </a:ext>
            </a:extLst>
          </p:cNvPr>
          <p:cNvCxnSpPr>
            <a:cxnSpLocks/>
          </p:cNvCxnSpPr>
          <p:nvPr/>
        </p:nvCxnSpPr>
        <p:spPr>
          <a:xfrm flipH="1">
            <a:off x="8926519" y="7343394"/>
            <a:ext cx="1493005" cy="8693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F307C253-6FAC-1BC4-5971-35BB743B3D9F}"/>
              </a:ext>
            </a:extLst>
          </p:cNvPr>
          <p:cNvCxnSpPr>
            <a:cxnSpLocks/>
          </p:cNvCxnSpPr>
          <p:nvPr/>
        </p:nvCxnSpPr>
        <p:spPr>
          <a:xfrm flipH="1">
            <a:off x="8897826" y="7864001"/>
            <a:ext cx="1493005" cy="8693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15DE8777-81C4-FA20-E13C-6DD92E19B612}"/>
              </a:ext>
            </a:extLst>
          </p:cNvPr>
          <p:cNvCxnSpPr>
            <a:cxnSpLocks/>
          </p:cNvCxnSpPr>
          <p:nvPr/>
        </p:nvCxnSpPr>
        <p:spPr>
          <a:xfrm flipH="1">
            <a:off x="8914612" y="8384608"/>
            <a:ext cx="1493005" cy="8693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237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6E31C-ADBB-1A26-734D-2DE5C24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A1B3A-8AD6-33B7-D3A1-712F72E2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err="1"/>
              <a:t>How</a:t>
            </a:r>
            <a:r>
              <a:rPr lang="pt-BR" sz="6600" dirty="0"/>
              <a:t> </a:t>
            </a:r>
            <a:r>
              <a:rPr lang="pt-BR" sz="6600" dirty="0" err="1"/>
              <a:t>to</a:t>
            </a:r>
            <a:r>
              <a:rPr lang="pt-BR" sz="6600" dirty="0"/>
              <a:t> </a:t>
            </a:r>
            <a:r>
              <a:rPr lang="pt-BR" sz="6600" dirty="0" err="1"/>
              <a:t>Enable</a:t>
            </a:r>
            <a:endParaRPr lang="pt-BR" sz="6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00D9413-9083-80FC-9B9D-23CF31EA2EC8}"/>
              </a:ext>
            </a:extLst>
          </p:cNvPr>
          <p:cNvSpPr txBox="1">
            <a:spLocks/>
          </p:cNvSpPr>
          <p:nvPr/>
        </p:nvSpPr>
        <p:spPr>
          <a:xfrm>
            <a:off x="1257300" y="18980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sz="3200" dirty="0"/>
          </a:p>
          <a:p>
            <a:pPr lvl="2"/>
            <a:endParaRPr lang="en-US" sz="3200" dirty="0"/>
          </a:p>
          <a:p>
            <a:pPr lvl="1"/>
            <a:endParaRPr lang="en-US" sz="3600" dirty="0"/>
          </a:p>
          <a:p>
            <a:endParaRPr lang="en-US" sz="4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C915FF-B9C7-9E9A-D88A-C35D8CB7F7DF}"/>
              </a:ext>
            </a:extLst>
          </p:cNvPr>
          <p:cNvSpPr txBox="1">
            <a:spLocks/>
          </p:cNvSpPr>
          <p:nvPr/>
        </p:nvSpPr>
        <p:spPr>
          <a:xfrm>
            <a:off x="1409700" y="2050402"/>
            <a:ext cx="14129238" cy="72811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4800" dirty="0"/>
              <a:t>Enabled by default on Azure Database </a:t>
            </a:r>
          </a:p>
          <a:p>
            <a:pPr lvl="2"/>
            <a:endParaRPr lang="en-US" sz="4800" dirty="0"/>
          </a:p>
          <a:p>
            <a:pPr lvl="2"/>
            <a:endParaRPr lang="en-US" sz="4800" dirty="0"/>
          </a:p>
          <a:p>
            <a:pPr lvl="2"/>
            <a:endParaRPr lang="en-US" sz="4800" dirty="0"/>
          </a:p>
          <a:p>
            <a:pPr lvl="2"/>
            <a:endParaRPr lang="en-US" sz="4800" dirty="0"/>
          </a:p>
          <a:p>
            <a:pPr marL="914400" lvl="2" indent="0">
              <a:buNone/>
            </a:pPr>
            <a:endParaRPr lang="en-US" sz="4800" dirty="0"/>
          </a:p>
          <a:p>
            <a:pPr lvl="2"/>
            <a:r>
              <a:rPr lang="en-US" sz="5400" dirty="0"/>
              <a:t>DBAs should evaluate on your environment</a:t>
            </a:r>
          </a:p>
          <a:p>
            <a:pPr lvl="2"/>
            <a:endParaRPr lang="en-US" sz="4800" dirty="0"/>
          </a:p>
          <a:p>
            <a:pPr lvl="2"/>
            <a:endParaRPr lang="en-US" sz="4800" dirty="0"/>
          </a:p>
          <a:p>
            <a:pPr lvl="1"/>
            <a:endParaRPr lang="en-US" sz="5400" dirty="0"/>
          </a:p>
          <a:p>
            <a:endParaRPr lang="en-US" sz="6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5E4288-A34E-FC04-3F30-D985A3666DB2}"/>
              </a:ext>
            </a:extLst>
          </p:cNvPr>
          <p:cNvSpPr txBox="1"/>
          <p:nvPr/>
        </p:nvSpPr>
        <p:spPr>
          <a:xfrm>
            <a:off x="1987062" y="4941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6B3B312-CD31-B046-6BAA-0BF1FD613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2890893"/>
            <a:ext cx="14659649" cy="246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33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0DFB93C-8FA0-0B96-CAD1-D5BDD2189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800" y="3378200"/>
            <a:ext cx="11925300" cy="79502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9975ED6-1DD8-AD39-BE52-C58AA7D141A7}"/>
              </a:ext>
            </a:extLst>
          </p:cNvPr>
          <p:cNvSpPr txBox="1">
            <a:spLocks/>
          </p:cNvSpPr>
          <p:nvPr/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dirty="0"/>
              <a:t>Features </a:t>
            </a:r>
            <a:r>
              <a:rPr lang="pt-BR" sz="6600" dirty="0" err="1"/>
              <a:t>that</a:t>
            </a:r>
            <a:r>
              <a:rPr lang="pt-BR" sz="6600" dirty="0"/>
              <a:t> DBAs </a:t>
            </a:r>
            <a:r>
              <a:rPr lang="pt-BR" sz="6600" dirty="0" err="1"/>
              <a:t>will</a:t>
            </a:r>
            <a:r>
              <a:rPr lang="pt-BR" sz="6600" dirty="0"/>
              <a:t> </a:t>
            </a:r>
            <a:r>
              <a:rPr lang="pt-BR" sz="6600" dirty="0" err="1"/>
              <a:t>enjoy</a:t>
            </a:r>
            <a:r>
              <a:rPr lang="pt-BR" sz="6600" dirty="0"/>
              <a:t>!</a:t>
            </a:r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833CBE15-51AB-F12C-EEC0-5714A393E27C}"/>
              </a:ext>
            </a:extLst>
          </p:cNvPr>
          <p:cNvSpPr txBox="1">
            <a:spLocks/>
          </p:cNvSpPr>
          <p:nvPr/>
        </p:nvSpPr>
        <p:spPr>
          <a:xfrm>
            <a:off x="1257300" y="1963738"/>
            <a:ext cx="15773400" cy="61075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400"/>
            </a:pPr>
            <a:r>
              <a:rPr lang="en-US" sz="4000" dirty="0"/>
              <a:t>SSMS 22</a:t>
            </a:r>
          </a:p>
          <a:p>
            <a:pPr>
              <a:defRPr sz="2400"/>
            </a:pPr>
            <a:r>
              <a:rPr lang="en-US" sz="4000" dirty="0"/>
              <a:t>Standard Edition</a:t>
            </a:r>
          </a:p>
          <a:p>
            <a:pPr>
              <a:defRPr sz="2400"/>
            </a:pPr>
            <a:r>
              <a:rPr lang="pt-BR" sz="4000" dirty="0" err="1"/>
              <a:t>sp_invoke_external_rest_endpoint</a:t>
            </a:r>
            <a:endParaRPr lang="pt-BR" sz="4000" dirty="0"/>
          </a:p>
          <a:p>
            <a:pPr>
              <a:defRPr sz="2400"/>
            </a:pPr>
            <a:r>
              <a:rPr lang="pt-BR" sz="4000" dirty="0" err="1"/>
              <a:t>Optimized</a:t>
            </a:r>
            <a:r>
              <a:rPr lang="pt-BR" sz="4000" dirty="0"/>
              <a:t> </a:t>
            </a:r>
            <a:r>
              <a:rPr lang="pt-BR" sz="4000" dirty="0" err="1"/>
              <a:t>Locking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AG full backup </a:t>
            </a:r>
            <a:r>
              <a:rPr lang="pt-BR" sz="4000" dirty="0" err="1"/>
              <a:t>on</a:t>
            </a:r>
            <a:r>
              <a:rPr lang="pt-BR" sz="4000" dirty="0"/>
              <a:t> </a:t>
            </a:r>
            <a:r>
              <a:rPr lang="pt-BR" sz="4000" dirty="0" err="1"/>
              <a:t>secondaries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New </a:t>
            </a:r>
            <a:r>
              <a:rPr lang="pt-BR" sz="4000" dirty="0" err="1"/>
              <a:t>algorithms</a:t>
            </a:r>
            <a:r>
              <a:rPr lang="pt-BR" sz="4000" dirty="0"/>
              <a:t> for backup </a:t>
            </a:r>
            <a:r>
              <a:rPr lang="pt-BR" sz="4000" dirty="0" err="1"/>
              <a:t>compression</a:t>
            </a:r>
            <a:endParaRPr lang="pt-BR" sz="4000" dirty="0"/>
          </a:p>
          <a:p>
            <a:pPr>
              <a:defRPr sz="2400"/>
            </a:pPr>
            <a:r>
              <a:rPr lang="pt-BR" sz="4000" dirty="0"/>
              <a:t>Query store </a:t>
            </a:r>
            <a:r>
              <a:rPr lang="pt-BR" sz="4000" dirty="0" err="1"/>
              <a:t>on</a:t>
            </a:r>
            <a:r>
              <a:rPr lang="pt-BR" sz="4000" dirty="0"/>
              <a:t> </a:t>
            </a:r>
            <a:r>
              <a:rPr lang="pt-BR" sz="4000" dirty="0" err="1"/>
              <a:t>secondary</a:t>
            </a:r>
            <a:r>
              <a:rPr lang="pt-BR" sz="4000" dirty="0"/>
              <a:t> replicas</a:t>
            </a:r>
          </a:p>
          <a:p>
            <a:pPr>
              <a:defRPr sz="2400"/>
            </a:pPr>
            <a:r>
              <a:rPr lang="pt-BR" sz="4000" dirty="0"/>
              <a:t>ABORT_QUERY_EXECUTION</a:t>
            </a:r>
          </a:p>
          <a:p>
            <a:pPr>
              <a:defRPr sz="2400"/>
            </a:pPr>
            <a:endParaRPr lang="en-US" sz="4000" dirty="0"/>
          </a:p>
          <a:p>
            <a:pPr>
              <a:defRPr sz="2400"/>
            </a:pPr>
            <a:endParaRPr lang="en-US" sz="4000" dirty="0"/>
          </a:p>
          <a:p>
            <a:pPr marL="0" indent="0">
              <a:buNone/>
              <a:defRPr sz="2400"/>
            </a:pPr>
            <a:endParaRPr lang="en-US" sz="4000" dirty="0"/>
          </a:p>
        </p:txBody>
      </p:sp>
      <p:pic>
        <p:nvPicPr>
          <p:cNvPr id="4" name="Graphic 3" descr="Heart outline">
            <a:extLst>
              <a:ext uri="{FF2B5EF4-FFF2-40B4-BE49-F238E27FC236}">
                <a16:creationId xmlns:a16="http://schemas.microsoft.com/office/drawing/2014/main" id="{C0B64B69-8408-6CC6-3199-079CB41C67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8600" y="65807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3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6AED-E7FD-7E46-EA03-682FC050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CF84A-2DF7-E4C0-0C1F-4D58B3343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542256"/>
            <a:ext cx="15773400" cy="610758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https://learn.microsoft.com/en-us/sql/sql-server/what-s-new-in-sql-server-2025?view=sql-server-ver17</a:t>
            </a:r>
            <a:endParaRPr lang="en-US" dirty="0"/>
          </a:p>
          <a:p>
            <a:r>
              <a:rPr lang="en-US" dirty="0">
                <a:hlinkClick r:id="rId3"/>
              </a:rPr>
              <a:t>https://learnsql.com/blog/history-ms-sql-server/</a:t>
            </a:r>
            <a:endParaRPr lang="en-US" dirty="0"/>
          </a:p>
          <a:p>
            <a:r>
              <a:rPr lang="en-US" dirty="0">
                <a:hlinkClick r:id="rId4"/>
              </a:rPr>
              <a:t>https://www.red-gate.com/simple-talk/databases/sql-server/database-administration-sql-server/optimized-locking-in-azure-sql-database/</a:t>
            </a:r>
            <a:endParaRPr lang="en-US" dirty="0"/>
          </a:p>
          <a:p>
            <a:r>
              <a:rPr lang="en-US" dirty="0">
                <a:hlinkClick r:id="rId5"/>
              </a:rPr>
              <a:t>https://apac.fabriccon.com/sitemap-categories/96-wednesday-sessions/537-exploring-optimized-locking-in-sql-server-2025</a:t>
            </a:r>
            <a:endParaRPr lang="en-US" dirty="0"/>
          </a:p>
          <a:p>
            <a:r>
              <a:rPr lang="en-US" dirty="0">
                <a:hlinkClick r:id="rId6"/>
              </a:rPr>
              <a:t>http://sqlrus.com/</a:t>
            </a:r>
            <a:endParaRPr lang="en-US" dirty="0"/>
          </a:p>
          <a:p>
            <a:r>
              <a:rPr lang="en-US" dirty="0">
                <a:hlinkClick r:id="rId7"/>
              </a:rPr>
              <a:t>https://github.com/microsoft/bobsql/tree/master/demos</a:t>
            </a:r>
            <a:endParaRPr lang="en-US" dirty="0"/>
          </a:p>
          <a:p>
            <a:r>
              <a:rPr lang="en-US" dirty="0">
                <a:hlinkClick r:id="rId8"/>
              </a:rPr>
              <a:t>https://learn.microsoft.com/en-us/sql/relational-databases/performance/optimized-locking?view=sql-server-ver17</a:t>
            </a:r>
            <a:endParaRPr lang="en-US" dirty="0"/>
          </a:p>
          <a:p>
            <a:r>
              <a:rPr lang="en-US" dirty="0">
                <a:hlinkClick r:id="rId9"/>
              </a:rPr>
              <a:t>https://www.dbi-services.com/blog/sql-server-2025-optimized-locking/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14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71B24-36FF-B3A9-2B82-7F7918556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3F4ADD-D8B1-4BF8-F938-2FE403EA7F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024" y="535907"/>
            <a:ext cx="154083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Sound off. </a:t>
            </a:r>
          </a:p>
          <a:p>
            <a:r>
              <a:rPr lang="en-US" sz="6000" dirty="0">
                <a:solidFill>
                  <a:schemeClr val="bg1"/>
                </a:solidFill>
              </a:rPr>
              <a:t>The mic is all yours.</a:t>
            </a:r>
          </a:p>
          <a:p>
            <a:r>
              <a:rPr lang="en-US" sz="6000" dirty="0">
                <a:solidFill>
                  <a:schemeClr val="bg1"/>
                </a:solidFill>
              </a:rPr>
              <a:t>Influence the product roadmap.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307227-FE5D-A7AC-3759-18EDB6955C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324" y="4260793"/>
            <a:ext cx="1707548" cy="1707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938E10-EAF2-4AF1-1603-1A98539E7C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337" y="3506625"/>
            <a:ext cx="3142397" cy="31423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6D4CF6-DB08-C62C-942F-1EF6E5E7B6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036" y="4875995"/>
            <a:ext cx="83729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ECDD"/>
                </a:solidFill>
              </a:rPr>
              <a:t>Join the Fabric User Panel </a:t>
            </a:r>
          </a:p>
          <a:p>
            <a:endParaRPr lang="en-US" sz="3600">
              <a:solidFill>
                <a:srgbClr val="C0ECDD"/>
              </a:solidFill>
            </a:endParaRPr>
          </a:p>
          <a:p>
            <a:r>
              <a:rPr lang="en-GB" sz="3600">
                <a:solidFill>
                  <a:srgbClr val="C0ECDD"/>
                </a:solidFill>
              </a:rPr>
              <a:t>Share your feedback directly with our Fabric product group and researchers. </a:t>
            </a:r>
          </a:p>
          <a:p>
            <a:endParaRPr lang="en-GB" sz="3600">
              <a:solidFill>
                <a:srgbClr val="C0ECDD"/>
              </a:solidFill>
            </a:endParaRPr>
          </a:p>
          <a:p>
            <a:r>
              <a:rPr lang="en-GB" sz="3600">
                <a:solidFill>
                  <a:srgbClr val="C0ECDD"/>
                </a:solidFill>
              </a:rPr>
              <a:t>https://aka.ms/JoinFabricUserPanel</a:t>
            </a:r>
            <a:endParaRPr lang="en-US" sz="3600">
              <a:solidFill>
                <a:srgbClr val="C0ECD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F3A2AD-585D-B13E-ECC3-3552787C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1" y="4875995"/>
            <a:ext cx="81067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3600">
                <a:solidFill>
                  <a:srgbClr val="EBF3FB"/>
                </a:solidFill>
                <a:cs typeface="Segoe UI Semibold"/>
              </a:rPr>
              <a:t>Join the SQL User Panel</a:t>
            </a:r>
          </a:p>
          <a:p>
            <a:pPr lvl="0">
              <a:defRPr/>
            </a:pPr>
            <a:endParaRPr lang="en-GB" sz="3600">
              <a:solidFill>
                <a:srgbClr val="EBF3FB"/>
              </a:solidFill>
              <a:cs typeface="Segoe UI Semibold"/>
            </a:endParaRPr>
          </a:p>
          <a:p>
            <a:pPr lvl="0">
              <a:defRPr/>
            </a:pPr>
            <a:r>
              <a:rPr lang="en-GB" sz="3600">
                <a:solidFill>
                  <a:srgbClr val="EBF3FB"/>
                </a:solidFill>
                <a:cs typeface="Segoe UI Semibold"/>
              </a:rPr>
              <a:t>Influence our SQL roadmap and ensure it meets your real-life needs</a:t>
            </a:r>
          </a:p>
          <a:p>
            <a:pPr lvl="0">
              <a:defRPr/>
            </a:pPr>
            <a:endParaRPr lang="en-GB" sz="3600">
              <a:solidFill>
                <a:srgbClr val="EBF3FB"/>
              </a:solidFill>
              <a:cs typeface="Segoe UI Semibold" panose="020B0702040204020203" pitchFamily="34" charset="0"/>
            </a:endParaRPr>
          </a:p>
          <a:p>
            <a:pPr lvl="0">
              <a:defRPr/>
            </a:pPr>
            <a:r>
              <a:rPr lang="en-GB" sz="3600">
                <a:solidFill>
                  <a:srgbClr val="EBF3FB"/>
                </a:solidFill>
                <a:cs typeface="Segoe UI Semibold"/>
              </a:rPr>
              <a:t>https://aka.ms/JoinSQLUserPanel</a:t>
            </a:r>
            <a:endParaRPr lang="en-US" sz="3600">
              <a:solidFill>
                <a:srgbClr val="EBF3FB"/>
              </a:solidFill>
              <a:cs typeface="Segoe UI Semibold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98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933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F9AB18-890E-5EC4-0BB1-6A706E094B26}"/>
              </a:ext>
            </a:extLst>
          </p:cNvPr>
          <p:cNvSpPr txBox="1"/>
          <p:nvPr/>
        </p:nvSpPr>
        <p:spPr>
          <a:xfrm>
            <a:off x="464024" y="535907"/>
            <a:ext cx="3841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Thank you!  </a:t>
            </a:r>
          </a:p>
        </p:txBody>
      </p:sp>
      <p:pic>
        <p:nvPicPr>
          <p:cNvPr id="4" name="Graphic 3" descr="Heart outline">
            <a:extLst>
              <a:ext uri="{FF2B5EF4-FFF2-40B4-BE49-F238E27FC236}">
                <a16:creationId xmlns:a16="http://schemas.microsoft.com/office/drawing/2014/main" id="{7399C48F-EA47-2FDA-2501-A3A1169FF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5300" y="6371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17759"/>
      </p:ext>
    </p:extLst>
  </p:cSld>
  <p:clrMapOvr>
    <a:masterClrMapping/>
  </p:clrMapOvr>
</p:sld>
</file>

<file path=ppt/theme/theme1.xml><?xml version="1.0" encoding="utf-8"?>
<a:theme xmlns:a="http://schemas.openxmlformats.org/drawingml/2006/main" name="FABCON SQLCON 202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BCON " id="{AF055E3C-FC98-9E41-BD14-B0A0C99E9E3F}" vid="{5AE33E19-F4BC-1D4B-94DA-6040A5FD252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0271A2C01A214481CDDEBCA7A6B353" ma:contentTypeVersion="3" ma:contentTypeDescription="Create a new document." ma:contentTypeScope="" ma:versionID="2ad0d9d5f680e51fa4d3ef15c4ac4dfb">
  <xsd:schema xmlns:xsd="http://www.w3.org/2001/XMLSchema" xmlns:xs="http://www.w3.org/2001/XMLSchema" xmlns:p="http://schemas.microsoft.com/office/2006/metadata/properties" xmlns:ns2="24e4fed7-6be7-4265-b47d-80c0b18342ea" targetNamespace="http://schemas.microsoft.com/office/2006/metadata/properties" ma:root="true" ma:fieldsID="abce3f49e0b3df3935955e796ac4f255" ns2:_="">
    <xsd:import namespace="24e4fed7-6be7-4265-b47d-80c0b18342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4fed7-6be7-4265-b47d-80c0b18342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303CB1-F4DC-40CF-8CCA-E36D19F93D16}">
  <ds:schemaRefs>
    <ds:schemaRef ds:uri="24e4fed7-6be7-4265-b47d-80c0b18342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ADDC2E3-ECCB-431E-9B37-EC041D81B3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81B2A8-F4EB-407B-BAC7-15F6BB880C67}">
  <ds:schemaRefs>
    <ds:schemaRef ds:uri="24e4fed7-6be7-4265-b47d-80c0b18342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FABCON </Template>
  <TotalTime>411</TotalTime>
  <Words>1625</Words>
  <Application>Microsoft Office PowerPoint</Application>
  <PresentationFormat>Personalizar</PresentationFormat>
  <Paragraphs>297</Paragraphs>
  <Slides>29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29</vt:i4>
      </vt:variant>
    </vt:vector>
  </HeadingPairs>
  <TitlesOfParts>
    <vt:vector size="39" baseType="lpstr">
      <vt:lpstr>Montserrat</vt:lpstr>
      <vt:lpstr>Segoe UI Semibold</vt:lpstr>
      <vt:lpstr>Calibri</vt:lpstr>
      <vt:lpstr>Aptos Narrow</vt:lpstr>
      <vt:lpstr>Arial</vt:lpstr>
      <vt:lpstr>Montserrat Bold</vt:lpstr>
      <vt:lpstr>Aptos</vt:lpstr>
      <vt:lpstr>FABCON SQLCON 2026</vt:lpstr>
      <vt:lpstr>3_Custom Design</vt:lpstr>
      <vt:lpstr>2_Custom Design</vt:lpstr>
      <vt:lpstr>Apresentação do PowerPoint</vt:lpstr>
      <vt:lpstr>Apresentação do PowerPoint</vt:lpstr>
      <vt:lpstr>Apresentação do PowerPoint</vt:lpstr>
      <vt:lpstr>SQL Server 2025 for DBAs</vt:lpstr>
      <vt:lpstr>sp_who2</vt:lpstr>
      <vt:lpstr>Agenda</vt:lpstr>
      <vt:lpstr>SQL Server Evolution</vt:lpstr>
      <vt:lpstr>Apresentação do PowerPoint</vt:lpstr>
      <vt:lpstr>SQL Server Evolution</vt:lpstr>
      <vt:lpstr>SQL Server Evolution</vt:lpstr>
      <vt:lpstr>New features on SQL Server 2025 (1)</vt:lpstr>
      <vt:lpstr>New features on SQL Server 2025 (2)</vt:lpstr>
      <vt:lpstr>New features on SQL Server 2025 (3)</vt:lpstr>
      <vt:lpstr>Enough A.I. talk</vt:lpstr>
      <vt:lpstr>Features that DBAs will enjoy!</vt:lpstr>
      <vt:lpstr>Basics</vt:lpstr>
      <vt:lpstr>Basics – SSMS 22</vt:lpstr>
      <vt:lpstr>Basics – SSMS 22</vt:lpstr>
      <vt:lpstr>SQL Server 2025</vt:lpstr>
      <vt:lpstr>REST API: sp_invoke_external_rest_endpoint</vt:lpstr>
      <vt:lpstr>Optimized Locking</vt:lpstr>
      <vt:lpstr>Why Optimized Locking</vt:lpstr>
      <vt:lpstr>Apresentação do PowerPoint</vt:lpstr>
      <vt:lpstr>How to Enable</vt:lpstr>
      <vt:lpstr>Apresentação do PowerPoint</vt:lpstr>
      <vt:lpstr>References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Kylie Parker</dc:creator>
  <cp:lastModifiedBy>Roberto Fonseca</cp:lastModifiedBy>
  <cp:revision>9</cp:revision>
  <dcterms:created xsi:type="dcterms:W3CDTF">2026-01-20T20:49:40Z</dcterms:created>
  <dcterms:modified xsi:type="dcterms:W3CDTF">2026-04-08T12:48:53Z</dcterms:modified>
  <dc:identifier>DAG--3bY3Fk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0x0101002C0271A2C01A214481CDDEBCA7A6B353</vt:lpwstr>
  </property>
</Properties>
</file>